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rels" ContentType="application/vnd.openxmlformats-package.relationships+xml"/>
  <Default Extension="jpg" ContentType="image/jpe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4" r:id="rId1"/>
  </p:sldMasterIdLst>
  <p:notesMasterIdLst>
    <p:notesMasterId r:id="rId24"/>
  </p:notesMasterIdLst>
  <p:sldIdLst>
    <p:sldId id="256" r:id="rId2"/>
    <p:sldId id="257" r:id="rId3"/>
    <p:sldId id="258" r:id="rId4"/>
    <p:sldId id="259" r:id="rId5"/>
    <p:sldId id="260" r:id="rId6"/>
    <p:sldId id="261" r:id="rId7"/>
    <p:sldId id="262" r:id="rId8"/>
    <p:sldId id="275" r:id="rId9"/>
    <p:sldId id="263" r:id="rId10"/>
    <p:sldId id="276" r:id="rId11"/>
    <p:sldId id="264" r:id="rId12"/>
    <p:sldId id="277" r:id="rId13"/>
    <p:sldId id="278" r:id="rId14"/>
    <p:sldId id="265" r:id="rId15"/>
    <p:sldId id="266" r:id="rId16"/>
    <p:sldId id="267" r:id="rId17"/>
    <p:sldId id="268" r:id="rId18"/>
    <p:sldId id="269" r:id="rId19"/>
    <p:sldId id="271" r:id="rId20"/>
    <p:sldId id="279" r:id="rId21"/>
    <p:sldId id="280" r:id="rId22"/>
    <p:sldId id="281"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915" autoAdjust="0"/>
    <p:restoredTop sz="99696" autoAdjust="0"/>
  </p:normalViewPr>
  <p:slideViewPr>
    <p:cSldViewPr snapToGrid="0" snapToObjects="1">
      <p:cViewPr>
        <p:scale>
          <a:sx n="105" d="100"/>
          <a:sy n="105" d="100"/>
        </p:scale>
        <p:origin x="-368" y="-512"/>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2.jpg>
</file>

<file path=ppt/media/image3.tiff>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87"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966124472"/>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
        <p:cNvGrpSpPr/>
        <p:nvPr/>
      </p:nvGrpSpPr>
      <p:grpSpPr>
        <a:xfrm>
          <a:off x="0" y="0"/>
          <a:ext cx="0" cy="0"/>
          <a:chOff x="0" y="0"/>
          <a:chExt cx="0" cy="0"/>
        </a:xfrm>
      </p:grpSpPr>
      <p:sp>
        <p:nvSpPr>
          <p:cNvPr id="31" name="Shape 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 name="Shape 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4" name="Shape 10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
        <p:cNvGrpSpPr/>
        <p:nvPr/>
      </p:nvGrpSpPr>
      <p:grpSpPr>
        <a:xfrm>
          <a:off x="0" y="0"/>
          <a:ext cx="0" cy="0"/>
          <a:chOff x="0" y="0"/>
          <a:chExt cx="0" cy="0"/>
        </a:xfrm>
      </p:grpSpPr>
      <p:sp>
        <p:nvSpPr>
          <p:cNvPr id="38" name="Shape 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 name="Shape 3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Shape 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 name="Shape 4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Shape 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3" name="Shape 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Shape 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9" name="Shape 5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9" name="Shape 6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2" name="Shape 9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subTitle" idx="1"/>
          </p:nvPr>
        </p:nvSpPr>
        <p:spPr>
          <a:xfrm>
            <a:off x="685800" y="2840053"/>
            <a:ext cx="7772400" cy="784799"/>
          </a:xfrm>
          <a:prstGeom prst="rect">
            <a:avLst/>
          </a:prstGeom>
        </p:spPr>
        <p:txBody>
          <a:bodyPr lIns="91425" tIns="91425" rIns="91425" bIns="91425" anchor="t" anchorCtr="0"/>
          <a:lstStyle>
            <a:lvl1pPr lvl="0" algn="ctr">
              <a:spcBef>
                <a:spcPts val="0"/>
              </a:spcBef>
              <a:buClr>
                <a:schemeClr val="dk2"/>
              </a:buClr>
              <a:buNone/>
              <a:defRPr>
                <a:solidFill>
                  <a:schemeClr val="dk2"/>
                </a:solidFill>
              </a:defRPr>
            </a:lvl1pPr>
            <a:lvl2pPr lvl="1" algn="ctr">
              <a:spcBef>
                <a:spcPts val="0"/>
              </a:spcBef>
              <a:buClr>
                <a:schemeClr val="dk2"/>
              </a:buClr>
              <a:buSzPct val="100000"/>
              <a:buNone/>
              <a:defRPr sz="3000">
                <a:solidFill>
                  <a:schemeClr val="dk2"/>
                </a:solidFill>
              </a:defRPr>
            </a:lvl2pPr>
            <a:lvl3pPr lvl="2" algn="ctr">
              <a:spcBef>
                <a:spcPts val="0"/>
              </a:spcBef>
              <a:buClr>
                <a:schemeClr val="dk2"/>
              </a:buClr>
              <a:buSzPct val="100000"/>
              <a:buNone/>
              <a:defRPr sz="3000">
                <a:solidFill>
                  <a:schemeClr val="dk2"/>
                </a:solidFill>
              </a:defRPr>
            </a:lvl3pPr>
            <a:lvl4pPr lvl="3" algn="ctr">
              <a:spcBef>
                <a:spcPts val="0"/>
              </a:spcBef>
              <a:buClr>
                <a:schemeClr val="dk2"/>
              </a:buClr>
              <a:buSzPct val="100000"/>
              <a:buNone/>
              <a:defRPr sz="3000">
                <a:solidFill>
                  <a:schemeClr val="dk2"/>
                </a:solidFill>
              </a:defRPr>
            </a:lvl4pPr>
            <a:lvl5pPr lvl="4" algn="ctr">
              <a:spcBef>
                <a:spcPts val="0"/>
              </a:spcBef>
              <a:buClr>
                <a:schemeClr val="dk2"/>
              </a:buClr>
              <a:buSzPct val="100000"/>
              <a:buNone/>
              <a:defRPr sz="3000">
                <a:solidFill>
                  <a:schemeClr val="dk2"/>
                </a:solidFill>
              </a:defRPr>
            </a:lvl5pPr>
            <a:lvl6pPr lvl="5" algn="ctr">
              <a:spcBef>
                <a:spcPts val="0"/>
              </a:spcBef>
              <a:buClr>
                <a:schemeClr val="dk2"/>
              </a:buClr>
              <a:buSzPct val="100000"/>
              <a:buNone/>
              <a:defRPr sz="3000">
                <a:solidFill>
                  <a:schemeClr val="dk2"/>
                </a:solidFill>
              </a:defRPr>
            </a:lvl6pPr>
            <a:lvl7pPr lvl="6" algn="ctr">
              <a:spcBef>
                <a:spcPts val="0"/>
              </a:spcBef>
              <a:buClr>
                <a:schemeClr val="dk2"/>
              </a:buClr>
              <a:buSzPct val="100000"/>
              <a:buNone/>
              <a:defRPr sz="3000">
                <a:solidFill>
                  <a:schemeClr val="dk2"/>
                </a:solidFill>
              </a:defRPr>
            </a:lvl7pPr>
            <a:lvl8pPr lvl="7" algn="ctr">
              <a:spcBef>
                <a:spcPts val="0"/>
              </a:spcBef>
              <a:buClr>
                <a:schemeClr val="dk2"/>
              </a:buClr>
              <a:buSzPct val="100000"/>
              <a:buNone/>
              <a:defRPr sz="3000">
                <a:solidFill>
                  <a:schemeClr val="dk2"/>
                </a:solidFill>
              </a:defRPr>
            </a:lvl8pPr>
            <a:lvl9pPr lvl="8" algn="ctr">
              <a:spcBef>
                <a:spcPts val="0"/>
              </a:spcBef>
              <a:buClr>
                <a:schemeClr val="dk2"/>
              </a:buClr>
              <a:buSzPct val="100000"/>
              <a:buNone/>
              <a:defRPr sz="3000">
                <a:solidFill>
                  <a:schemeClr val="dk2"/>
                </a:solidFill>
              </a:defRPr>
            </a:lvl9pPr>
          </a:lstStyle>
          <a:p>
            <a:endParaRPr/>
          </a:p>
        </p:txBody>
      </p:sp>
      <p:sp>
        <p:nvSpPr>
          <p:cNvPr id="11" name="Shape 11"/>
          <p:cNvSpPr txBox="1">
            <a:spLocks noGrp="1"/>
          </p:cNvSpPr>
          <p:nvPr>
            <p:ph type="ctrTitle"/>
          </p:nvPr>
        </p:nvSpPr>
        <p:spPr>
          <a:xfrm>
            <a:off x="685800" y="1583342"/>
            <a:ext cx="7772400" cy="1159799"/>
          </a:xfrm>
          <a:prstGeom prst="rect">
            <a:avLst/>
          </a:prstGeom>
        </p:spPr>
        <p:txBody>
          <a:bodyPr lIns="91425" tIns="91425" rIns="91425" bIns="91425" anchor="b"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2" name="Shape 12"/>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5" name="Shape 15"/>
          <p:cNvSpPr txBox="1">
            <a:spLocks noGrp="1"/>
          </p:cNvSpPr>
          <p:nvPr>
            <p:ph type="body" idx="1"/>
          </p:nvPr>
        </p:nvSpPr>
        <p:spPr>
          <a:xfrm>
            <a:off x="457200" y="1200150"/>
            <a:ext cx="82296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6" name="Shape 16"/>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457200" y="1200150"/>
            <a:ext cx="39945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body" idx="2"/>
          </p:nvPr>
        </p:nvSpPr>
        <p:spPr>
          <a:xfrm>
            <a:off x="4692273" y="1200150"/>
            <a:ext cx="3994500" cy="3725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1" name="Shape 21"/>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457200" y="205978"/>
            <a:ext cx="8229600" cy="8574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4" name="Shape 24"/>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Caption">
    <p:spTree>
      <p:nvGrpSpPr>
        <p:cNvPr id="1" name="Shape 25"/>
        <p:cNvGrpSpPr/>
        <p:nvPr/>
      </p:nvGrpSpPr>
      <p:grpSpPr>
        <a:xfrm>
          <a:off x="0" y="0"/>
          <a:ext cx="0" cy="0"/>
          <a:chOff x="0" y="0"/>
          <a:chExt cx="0" cy="0"/>
        </a:xfrm>
      </p:grpSpPr>
      <p:sp>
        <p:nvSpPr>
          <p:cNvPr id="26" name="Shape 26"/>
          <p:cNvSpPr txBox="1">
            <a:spLocks noGrp="1"/>
          </p:cNvSpPr>
          <p:nvPr>
            <p:ph type="body" idx="1"/>
          </p:nvPr>
        </p:nvSpPr>
        <p:spPr>
          <a:xfrm>
            <a:off x="457200" y="4406309"/>
            <a:ext cx="8229600" cy="519599"/>
          </a:xfrm>
          <a:prstGeom prst="rect">
            <a:avLst/>
          </a:prstGeom>
        </p:spPr>
        <p:txBody>
          <a:bodyPr lIns="91425" tIns="91425" rIns="91425" bIns="91425" anchor="t" anchorCtr="0"/>
          <a:lstStyle>
            <a:lvl1pPr lvl="0" algn="ctr">
              <a:spcBef>
                <a:spcPts val="0"/>
              </a:spcBef>
              <a:buClr>
                <a:schemeClr val="dk1"/>
              </a:buClr>
              <a:buSzPct val="100000"/>
              <a:buNone/>
              <a:defRPr sz="1800">
                <a:solidFill>
                  <a:schemeClr val="dk1"/>
                </a:solidFill>
              </a:defRPr>
            </a:lvl1pPr>
          </a:lstStyle>
          <a:p>
            <a:endParaRPr/>
          </a:p>
        </p:txBody>
      </p:sp>
      <p:sp>
        <p:nvSpPr>
          <p:cNvPr id="27" name="Shape 27"/>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28"/>
        <p:cNvGrpSpPr/>
        <p:nvPr/>
      </p:nvGrpSpPr>
      <p:grpSpPr>
        <a:xfrm>
          <a:off x="0" y="0"/>
          <a:ext cx="0" cy="0"/>
          <a:chOff x="0" y="0"/>
          <a:chExt cx="0" cy="0"/>
        </a:xfrm>
      </p:grpSpPr>
      <p:sp>
        <p:nvSpPr>
          <p:cNvPr id="29" name="Shape 29"/>
          <p:cNvSpPr txBox="1">
            <a:spLocks noGrp="1"/>
          </p:cNvSpPr>
          <p:nvPr>
            <p:ph type="sldNum" idx="12"/>
          </p:nvPr>
        </p:nvSpPr>
        <p:spPr>
          <a:xfrm>
            <a:off x="8556791" y="4749850"/>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lt1"/>
            </a:gs>
            <a:gs pos="30000">
              <a:schemeClr val="lt1"/>
            </a:gs>
            <a:gs pos="100000">
              <a:schemeClr val="lt2"/>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8"/>
            <a:ext cx="8229600" cy="857400"/>
          </a:xfrm>
          <a:prstGeom prst="rect">
            <a:avLst/>
          </a:prstGeom>
          <a:noFill/>
          <a:ln>
            <a:noFill/>
          </a:ln>
        </p:spPr>
        <p:txBody>
          <a:bodyPr lIns="91425" tIns="91425" rIns="91425" bIns="91425" anchor="b" anchorCtr="0"/>
          <a:lstStyle>
            <a:lvl1pPr lvl="0">
              <a:spcBef>
                <a:spcPts val="0"/>
              </a:spcBef>
              <a:buClr>
                <a:schemeClr val="dk1"/>
              </a:buClr>
              <a:buSzPct val="100000"/>
              <a:buNone/>
              <a:defRPr sz="3600" b="1">
                <a:solidFill>
                  <a:schemeClr val="dk1"/>
                </a:solidFill>
              </a:defRPr>
            </a:lvl1pPr>
            <a:lvl2pPr lvl="1">
              <a:spcBef>
                <a:spcPts val="0"/>
              </a:spcBef>
              <a:buClr>
                <a:schemeClr val="dk1"/>
              </a:buClr>
              <a:buSzPct val="100000"/>
              <a:buNone/>
              <a:defRPr sz="3600" b="1">
                <a:solidFill>
                  <a:schemeClr val="dk1"/>
                </a:solidFill>
              </a:defRPr>
            </a:lvl2pPr>
            <a:lvl3pPr lvl="2">
              <a:spcBef>
                <a:spcPts val="0"/>
              </a:spcBef>
              <a:buClr>
                <a:schemeClr val="dk1"/>
              </a:buClr>
              <a:buSzPct val="100000"/>
              <a:buNone/>
              <a:defRPr sz="3600" b="1">
                <a:solidFill>
                  <a:schemeClr val="dk1"/>
                </a:solidFill>
              </a:defRPr>
            </a:lvl3pPr>
            <a:lvl4pPr lvl="3">
              <a:spcBef>
                <a:spcPts val="0"/>
              </a:spcBef>
              <a:buClr>
                <a:schemeClr val="dk1"/>
              </a:buClr>
              <a:buSzPct val="100000"/>
              <a:buNone/>
              <a:defRPr sz="3600" b="1">
                <a:solidFill>
                  <a:schemeClr val="dk1"/>
                </a:solidFill>
              </a:defRPr>
            </a:lvl4pPr>
            <a:lvl5pPr lvl="4">
              <a:spcBef>
                <a:spcPts val="0"/>
              </a:spcBef>
              <a:buClr>
                <a:schemeClr val="dk1"/>
              </a:buClr>
              <a:buSzPct val="100000"/>
              <a:buNone/>
              <a:defRPr sz="3600" b="1">
                <a:solidFill>
                  <a:schemeClr val="dk1"/>
                </a:solidFill>
              </a:defRPr>
            </a:lvl5pPr>
            <a:lvl6pPr lvl="5">
              <a:spcBef>
                <a:spcPts val="0"/>
              </a:spcBef>
              <a:buClr>
                <a:schemeClr val="dk1"/>
              </a:buClr>
              <a:buSzPct val="100000"/>
              <a:buNone/>
              <a:defRPr sz="3600" b="1">
                <a:solidFill>
                  <a:schemeClr val="dk1"/>
                </a:solidFill>
              </a:defRPr>
            </a:lvl6pPr>
            <a:lvl7pPr lvl="6">
              <a:spcBef>
                <a:spcPts val="0"/>
              </a:spcBef>
              <a:buClr>
                <a:schemeClr val="dk1"/>
              </a:buClr>
              <a:buSzPct val="100000"/>
              <a:buNone/>
              <a:defRPr sz="3600" b="1">
                <a:solidFill>
                  <a:schemeClr val="dk1"/>
                </a:solidFill>
              </a:defRPr>
            </a:lvl7pPr>
            <a:lvl8pPr lvl="7">
              <a:spcBef>
                <a:spcPts val="0"/>
              </a:spcBef>
              <a:buClr>
                <a:schemeClr val="dk1"/>
              </a:buClr>
              <a:buSzPct val="100000"/>
              <a:buNone/>
              <a:defRPr sz="3600" b="1">
                <a:solidFill>
                  <a:schemeClr val="dk1"/>
                </a:solidFill>
              </a:defRPr>
            </a:lvl8pPr>
            <a:lvl9pPr lvl="8">
              <a:spcBef>
                <a:spcPts val="0"/>
              </a:spcBef>
              <a:buClr>
                <a:schemeClr val="dk1"/>
              </a:buClr>
              <a:buSzPct val="100000"/>
              <a:buNone/>
              <a:defRPr sz="3600" b="1">
                <a:solidFill>
                  <a:schemeClr val="dk1"/>
                </a:solidFill>
              </a:defRPr>
            </a:lvl9pPr>
          </a:lstStyle>
          <a:p>
            <a:endParaRPr/>
          </a:p>
        </p:txBody>
      </p:sp>
      <p:sp>
        <p:nvSpPr>
          <p:cNvPr id="7" name="Shape 7"/>
          <p:cNvSpPr txBox="1">
            <a:spLocks noGrp="1"/>
          </p:cNvSpPr>
          <p:nvPr>
            <p:ph type="body" idx="1"/>
          </p:nvPr>
        </p:nvSpPr>
        <p:spPr>
          <a:xfrm>
            <a:off x="457200" y="1200150"/>
            <a:ext cx="8229600" cy="3725699"/>
          </a:xfrm>
          <a:prstGeom prst="rect">
            <a:avLst/>
          </a:prstGeom>
          <a:noFill/>
          <a:ln>
            <a:noFill/>
          </a:ln>
        </p:spPr>
        <p:txBody>
          <a:bodyPr lIns="91425" tIns="91425" rIns="91425" bIns="91425" anchor="t" anchorCtr="0"/>
          <a:lstStyle>
            <a:lvl1pPr lvl="0">
              <a:spcBef>
                <a:spcPts val="600"/>
              </a:spcBef>
              <a:buSzPct val="100000"/>
              <a:defRPr sz="3000"/>
            </a:lvl1pPr>
            <a:lvl2pPr lvl="1">
              <a:spcBef>
                <a:spcPts val="480"/>
              </a:spcBef>
              <a:buSzPct val="100000"/>
              <a:defRPr sz="2400"/>
            </a:lvl2pPr>
            <a:lvl3pPr lvl="2">
              <a:spcBef>
                <a:spcPts val="480"/>
              </a:spcBef>
              <a:buSzPct val="100000"/>
              <a:defRPr sz="2400"/>
            </a:lvl3pPr>
            <a:lvl4pPr lvl="3">
              <a:spcBef>
                <a:spcPts val="360"/>
              </a:spcBef>
              <a:buSzPct val="100000"/>
              <a:defRPr sz="1800"/>
            </a:lvl4pPr>
            <a:lvl5pPr lvl="4">
              <a:spcBef>
                <a:spcPts val="360"/>
              </a:spcBef>
              <a:buSzPct val="100000"/>
              <a:defRPr sz="1800"/>
            </a:lvl5pPr>
            <a:lvl6pPr lvl="5">
              <a:spcBef>
                <a:spcPts val="360"/>
              </a:spcBef>
              <a:buSzPct val="100000"/>
              <a:defRPr sz="1800"/>
            </a:lvl6pPr>
            <a:lvl7pPr lvl="6">
              <a:spcBef>
                <a:spcPts val="360"/>
              </a:spcBef>
              <a:buSzPct val="100000"/>
              <a:defRPr sz="1800"/>
            </a:lvl7pPr>
            <a:lvl8pPr lvl="7">
              <a:spcBef>
                <a:spcPts val="360"/>
              </a:spcBef>
              <a:buSzPct val="100000"/>
              <a:defRPr sz="1800"/>
            </a:lvl8pPr>
            <a:lvl9pPr lvl="8">
              <a:spcBef>
                <a:spcPts val="360"/>
              </a:spcBef>
              <a:buSzPct val="100000"/>
              <a:defRPr sz="1800"/>
            </a:lvl9pPr>
          </a:lstStyle>
          <a:p>
            <a:endParaRPr/>
          </a:p>
        </p:txBody>
      </p:sp>
      <p:sp>
        <p:nvSpPr>
          <p:cNvPr id="8" name="Shape 8"/>
          <p:cNvSpPr txBox="1">
            <a:spLocks noGrp="1"/>
          </p:cNvSpPr>
          <p:nvPr>
            <p:ph type="sldNum" idx="12"/>
          </p:nvPr>
        </p:nvSpPr>
        <p:spPr>
          <a:xfrm>
            <a:off x="8556791" y="4749850"/>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300">
                <a:solidFill>
                  <a:schemeClr val="dk1"/>
                </a:solidFill>
              </a:rPr>
              <a:t>‹#›</a:t>
            </a:fld>
            <a:endParaRPr lang="en" sz="1300">
              <a:solidFill>
                <a:schemeClr val="dk1"/>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ngupta40@gatech.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hyperlink" Target="http://docs.opencv.org/2.4/modules/imgproc/doc/histograms.html?highlight=comparehist" TargetMode="External"/><Relationship Id="rId4" Type="http://schemas.openxmlformats.org/officeDocument/2006/relationships/hyperlink" Target="https://en.wikipedia.org/wiki/Photographic_mosaic" TargetMode="External"/><Relationship Id="rId5" Type="http://schemas.openxmlformats.org/officeDocument/2006/relationships/hyperlink" Target="https://github.com/nmtgpta/CompPhoto" TargetMode="External"/><Relationship Id="rId6" Type="http://schemas.openxmlformats.org/officeDocument/2006/relationships/hyperlink" Target="http://www.cs.virginia.edu/cs150/ps/ps1/" TargetMode="External"/><Relationship Id="rId7" Type="http://schemas.openxmlformats.org/officeDocument/2006/relationships/hyperlink" Target="https://github.com/nmtgpta/CompPhoto/tree/master/Results" TargetMode="External"/><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hyperlink" Target="https://github.com/nmtgpta/CompPhoto/blob/master/mosaic.p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en.wikipedia.org/wiki/Photographic_mosaic"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tiff"/><Relationship Id="rId6" Type="http://schemas.openxmlformats.org/officeDocument/2006/relationships/image" Target="../media/image4.jpg"/><Relationship Id="rId7" Type="http://schemas.openxmlformats.org/officeDocument/2006/relationships/image" Target="../media/image5.jpg"/><Relationship Id="rId8" Type="http://schemas.openxmlformats.org/officeDocument/2006/relationships/image" Target="../media/image6.jpg"/><Relationship Id="rId9" Type="http://schemas.openxmlformats.org/officeDocument/2006/relationships/image" Target="../media/image7.jpg"/><Relationship Id="rId10" Type="http://schemas.openxmlformats.org/officeDocument/2006/relationships/image" Target="../media/image8.jpg"/><Relationship Id="rId11" Type="http://schemas.openxmlformats.org/officeDocument/2006/relationships/image" Target="../media/image9.jpg"/><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nmtgpta/CompPhoto/tree/master/Results" TargetMode="External"/><Relationship Id="rId4" Type="http://schemas.openxmlformats.org/officeDocument/2006/relationships/image" Target="../media/image10.jpg"/><Relationship Id="rId5" Type="http://schemas.openxmlformats.org/officeDocument/2006/relationships/image" Target="../media/image11.jp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2.jpg"/><Relationship Id="rId4" Type="http://schemas.openxmlformats.org/officeDocument/2006/relationships/image" Target="../media/image13.jpg"/><Relationship Id="rId5" Type="http://schemas.openxmlformats.org/officeDocument/2006/relationships/image" Target="../media/image14.jpg"/><Relationship Id="rId6" Type="http://schemas.openxmlformats.org/officeDocument/2006/relationships/image" Target="../media/image15.jp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
        <p:cNvGrpSpPr/>
        <p:nvPr/>
      </p:nvGrpSpPr>
      <p:grpSpPr>
        <a:xfrm>
          <a:off x="0" y="0"/>
          <a:ext cx="0" cy="0"/>
          <a:chOff x="0" y="0"/>
          <a:chExt cx="0" cy="0"/>
        </a:xfrm>
      </p:grpSpPr>
      <p:sp>
        <p:nvSpPr>
          <p:cNvPr id="34" name="Shape 34"/>
          <p:cNvSpPr txBox="1">
            <a:spLocks noGrp="1"/>
          </p:cNvSpPr>
          <p:nvPr>
            <p:ph type="ctrTitle"/>
          </p:nvPr>
        </p:nvSpPr>
        <p:spPr>
          <a:xfrm>
            <a:off x="685800" y="265899"/>
            <a:ext cx="7772400" cy="1847100"/>
          </a:xfrm>
          <a:prstGeom prst="rect">
            <a:avLst/>
          </a:prstGeom>
        </p:spPr>
        <p:txBody>
          <a:bodyPr lIns="91425" tIns="91425" rIns="91425" bIns="91425" anchor="b" anchorCtr="0">
            <a:noAutofit/>
          </a:bodyPr>
          <a:lstStyle/>
          <a:p>
            <a:pPr lvl="0" rtl="0">
              <a:spcBef>
                <a:spcPts val="0"/>
              </a:spcBef>
              <a:buNone/>
            </a:pPr>
            <a:r>
              <a:rPr lang="en" sz="3600"/>
              <a:t>Comp Photography </a:t>
            </a:r>
          </a:p>
          <a:p>
            <a:pPr lvl="0">
              <a:spcBef>
                <a:spcPts val="0"/>
              </a:spcBef>
              <a:buNone/>
            </a:pPr>
            <a:r>
              <a:rPr lang="en" sz="3600"/>
              <a:t>Final Project</a:t>
            </a:r>
          </a:p>
        </p:txBody>
      </p:sp>
      <p:sp>
        <p:nvSpPr>
          <p:cNvPr id="35" name="Shape 35"/>
          <p:cNvSpPr txBox="1">
            <a:spLocks noGrp="1"/>
          </p:cNvSpPr>
          <p:nvPr>
            <p:ph type="subTitle" idx="1"/>
          </p:nvPr>
        </p:nvSpPr>
        <p:spPr>
          <a:xfrm>
            <a:off x="685800" y="2248624"/>
            <a:ext cx="7772400" cy="2599800"/>
          </a:xfrm>
          <a:prstGeom prst="rect">
            <a:avLst/>
          </a:prstGeom>
        </p:spPr>
        <p:txBody>
          <a:bodyPr lIns="91425" tIns="91425" rIns="91425" bIns="91425" anchor="t" anchorCtr="0">
            <a:noAutofit/>
          </a:bodyPr>
          <a:lstStyle/>
          <a:p>
            <a:pPr lvl="0">
              <a:lnSpc>
                <a:spcPct val="120000"/>
              </a:lnSpc>
              <a:spcBef>
                <a:spcPts val="0"/>
              </a:spcBef>
              <a:buClr>
                <a:schemeClr val="dk1"/>
              </a:buClr>
              <a:buSzPct val="36666"/>
              <a:buFont typeface="Arial"/>
              <a:buNone/>
            </a:pPr>
            <a:r>
              <a:rPr lang="en-US" dirty="0" smtClean="0"/>
              <a:t>Namit Gupta</a:t>
            </a:r>
            <a:endParaRPr lang="en" dirty="0"/>
          </a:p>
          <a:p>
            <a:pPr lvl="0" rtl="0">
              <a:lnSpc>
                <a:spcPct val="120000"/>
              </a:lnSpc>
              <a:spcBef>
                <a:spcPts val="0"/>
              </a:spcBef>
              <a:buNone/>
            </a:pPr>
            <a:r>
              <a:rPr lang="en" dirty="0" smtClean="0"/>
              <a:t>Summer 2016</a:t>
            </a:r>
            <a:endParaRPr lang="en-US" dirty="0"/>
          </a:p>
          <a:p>
            <a:pPr lvl="0" rtl="0">
              <a:lnSpc>
                <a:spcPct val="120000"/>
              </a:lnSpc>
              <a:spcBef>
                <a:spcPts val="0"/>
              </a:spcBef>
              <a:buNone/>
            </a:pPr>
            <a:r>
              <a:rPr lang="en-US" dirty="0" smtClean="0">
                <a:hlinkClick r:id="rId3"/>
              </a:rPr>
              <a:t>ngupta40@gatech.edu</a:t>
            </a:r>
            <a:endParaRPr lang="en" dirty="0"/>
          </a:p>
          <a:p>
            <a:pPr lvl="0" rtl="0">
              <a:spcBef>
                <a:spcPts val="0"/>
              </a:spcBef>
              <a:buClr>
                <a:schemeClr val="dk1"/>
              </a:buClr>
              <a:buSzPct val="45833"/>
              <a:buFont typeface="Arial"/>
              <a:buNone/>
            </a:pPr>
            <a:endParaRPr lang="en" sz="2400" i="1" dirty="0"/>
          </a:p>
          <a:p>
            <a:pPr lvl="0">
              <a:spcBef>
                <a:spcPts val="0"/>
              </a:spcBef>
              <a:buClr>
                <a:srgbClr val="000000"/>
              </a:buClr>
              <a:buSzPct val="36666"/>
              <a:buFont typeface="Arial"/>
              <a:buNone/>
            </a:pPr>
            <a:endParaRPr dirty="0"/>
          </a:p>
          <a:p>
            <a:pPr lvl="0" rtl="0">
              <a:spcBef>
                <a:spcPts val="0"/>
              </a:spcBef>
              <a:buNone/>
            </a:pPr>
            <a:endParaRPr dirty="0"/>
          </a:p>
          <a:p>
            <a:pPr lvl="0" rtl="0">
              <a:spcBef>
                <a:spcPts val="0"/>
              </a:spcBef>
              <a:buNone/>
            </a:pPr>
            <a:endParaRPr dirty="0"/>
          </a:p>
          <a:p>
            <a:pPr lvl="0">
              <a:spcBef>
                <a:spcPts val="0"/>
              </a:spcBef>
              <a:buNone/>
            </a:pPr>
            <a:endParaRPr dirty="0"/>
          </a:p>
        </p:txBody>
      </p:sp>
      <p:sp>
        <p:nvSpPr>
          <p:cNvPr id="36" name="Shape 36"/>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457200" y="0"/>
            <a:ext cx="8229600" cy="653143"/>
          </a:xfrm>
          <a:prstGeom prst="rect">
            <a:avLst/>
          </a:prstGeom>
        </p:spPr>
        <p:txBody>
          <a:bodyPr lIns="91425" tIns="91425" rIns="91425" bIns="91425" anchor="b" anchorCtr="0">
            <a:noAutofit/>
          </a:bodyPr>
          <a:lstStyle/>
          <a:p>
            <a:pPr lvl="0">
              <a:spcBef>
                <a:spcPts val="0"/>
              </a:spcBef>
              <a:buNone/>
            </a:pPr>
            <a:r>
              <a:rPr lang="en" dirty="0"/>
              <a:t>Computation: Project Development</a:t>
            </a:r>
          </a:p>
        </p:txBody>
      </p:sp>
      <p:sp>
        <p:nvSpPr>
          <p:cNvPr id="95" name="Shape 95"/>
          <p:cNvSpPr txBox="1">
            <a:spLocks noGrp="1"/>
          </p:cNvSpPr>
          <p:nvPr>
            <p:ph type="body" idx="1"/>
          </p:nvPr>
        </p:nvSpPr>
        <p:spPr>
          <a:xfrm>
            <a:off x="0" y="447522"/>
            <a:ext cx="9144000" cy="4695977"/>
          </a:xfrm>
          <a:prstGeom prst="rect">
            <a:avLst/>
          </a:prstGeom>
        </p:spPr>
        <p:txBody>
          <a:bodyPr lIns="91425" tIns="91425" rIns="91425" bIns="91425" anchor="t" anchorCtr="0">
            <a:noAutofit/>
          </a:bodyPr>
          <a:lstStyle/>
          <a:p>
            <a:pPr lvl="0">
              <a:spcBef>
                <a:spcPts val="0"/>
              </a:spcBef>
            </a:pPr>
            <a:r>
              <a:rPr lang="en-US" sz="2000" dirty="0" smtClean="0"/>
              <a:t>Let us assume that we would like to create a photomosaic with tile dimensions of 35 x 35 and we pass </a:t>
            </a:r>
            <a:r>
              <a:rPr lang="en-US" sz="2000" dirty="0" smtClean="0"/>
              <a:t>this argument as we initiate the </a:t>
            </a:r>
            <a:r>
              <a:rPr lang="en-US" sz="2000" dirty="0" err="1" smtClean="0"/>
              <a:t>mosaic.py</a:t>
            </a:r>
            <a:r>
              <a:rPr lang="en-US" sz="2000" dirty="0" smtClean="0"/>
              <a:t>. It is assumed that we have already downloaded hundreds (or thousands) of pictures from the web in the </a:t>
            </a:r>
            <a:r>
              <a:rPr lang="en-US" sz="2000" b="1" dirty="0" smtClean="0"/>
              <a:t>Library</a:t>
            </a:r>
            <a:r>
              <a:rPr lang="en-US" sz="2000" dirty="0" smtClean="0"/>
              <a:t> folder.</a:t>
            </a:r>
          </a:p>
          <a:p>
            <a:pPr lvl="0">
              <a:spcBef>
                <a:spcPts val="0"/>
              </a:spcBef>
            </a:pPr>
            <a:endParaRPr lang="en-US" sz="2000" dirty="0"/>
          </a:p>
          <a:p>
            <a:pPr lvl="0">
              <a:spcBef>
                <a:spcPts val="0"/>
              </a:spcBef>
            </a:pPr>
            <a:r>
              <a:rPr lang="en-US" sz="2000" dirty="0" smtClean="0"/>
              <a:t>As the code executes for the first time, it creates a dictionary of all the images in Library folder by loading them iteratively and computing their average RGB values and storing this information as a (key, value) pair in the dictionary. The code which accomplishes this task is as follows:</a:t>
            </a:r>
          </a:p>
          <a:p>
            <a:pPr lvl="0"/>
            <a:r>
              <a:rPr lang="en-US" sz="2000" i="1" dirty="0">
                <a:solidFill>
                  <a:srgbClr val="008000"/>
                </a:solidFill>
              </a:rPr>
              <a:t>	for </a:t>
            </a:r>
            <a:r>
              <a:rPr lang="en-US" sz="2000" i="1" dirty="0" err="1">
                <a:solidFill>
                  <a:srgbClr val="008000"/>
                </a:solidFill>
              </a:rPr>
              <a:t>img</a:t>
            </a:r>
            <a:r>
              <a:rPr lang="en-US" sz="2000" i="1" dirty="0">
                <a:solidFill>
                  <a:srgbClr val="008000"/>
                </a:solidFill>
              </a:rPr>
              <a:t> in images:</a:t>
            </a:r>
          </a:p>
          <a:p>
            <a:pPr lvl="0"/>
            <a:r>
              <a:rPr lang="en-US" sz="2000" i="1" dirty="0">
                <a:solidFill>
                  <a:srgbClr val="008000"/>
                </a:solidFill>
              </a:rPr>
              <a:t>		</a:t>
            </a:r>
            <a:r>
              <a:rPr lang="en-US" sz="2000" i="1" dirty="0" err="1">
                <a:solidFill>
                  <a:srgbClr val="008000"/>
                </a:solidFill>
              </a:rPr>
              <a:t>Libimage</a:t>
            </a:r>
            <a:r>
              <a:rPr lang="en-US" sz="2000" i="1" dirty="0">
                <a:solidFill>
                  <a:srgbClr val="008000"/>
                </a:solidFill>
              </a:rPr>
              <a:t> = cv2.imread(</a:t>
            </a:r>
            <a:r>
              <a:rPr lang="en-US" sz="2000" i="1" dirty="0" err="1">
                <a:solidFill>
                  <a:srgbClr val="008000"/>
                </a:solidFill>
              </a:rPr>
              <a:t>img</a:t>
            </a:r>
            <a:r>
              <a:rPr lang="en-US" sz="2000" i="1" dirty="0">
                <a:solidFill>
                  <a:srgbClr val="008000"/>
                </a:solidFill>
              </a:rPr>
              <a:t>)</a:t>
            </a:r>
          </a:p>
          <a:p>
            <a:pPr lvl="0"/>
            <a:r>
              <a:rPr lang="en-US" sz="2000" i="1" dirty="0">
                <a:solidFill>
                  <a:srgbClr val="008000"/>
                </a:solidFill>
              </a:rPr>
              <a:t>		</a:t>
            </a:r>
            <a:r>
              <a:rPr lang="en-US" sz="2000" i="1" dirty="0" err="1">
                <a:solidFill>
                  <a:srgbClr val="008000"/>
                </a:solidFill>
              </a:rPr>
              <a:t>Libimage</a:t>
            </a:r>
            <a:r>
              <a:rPr lang="en-US" sz="2000" i="1" dirty="0">
                <a:solidFill>
                  <a:srgbClr val="008000"/>
                </a:solidFill>
              </a:rPr>
              <a:t> = cv2.resize(</a:t>
            </a:r>
            <a:r>
              <a:rPr lang="en-US" sz="2000" i="1" dirty="0" err="1">
                <a:solidFill>
                  <a:srgbClr val="008000"/>
                </a:solidFill>
              </a:rPr>
              <a:t>Libimage</a:t>
            </a:r>
            <a:r>
              <a:rPr lang="en-US" sz="2000" i="1" dirty="0">
                <a:solidFill>
                  <a:srgbClr val="008000"/>
                </a:solidFill>
              </a:rPr>
              <a:t>, (</a:t>
            </a:r>
            <a:r>
              <a:rPr lang="en-US" sz="2000" i="1" dirty="0" err="1">
                <a:solidFill>
                  <a:srgbClr val="008000"/>
                </a:solidFill>
              </a:rPr>
              <a:t>int</a:t>
            </a:r>
            <a:r>
              <a:rPr lang="en-US" sz="2000" i="1" dirty="0">
                <a:solidFill>
                  <a:srgbClr val="008000"/>
                </a:solidFill>
              </a:rPr>
              <a:t>(Tile),</a:t>
            </a:r>
            <a:r>
              <a:rPr lang="en-US" sz="2000" i="1" dirty="0" err="1">
                <a:solidFill>
                  <a:srgbClr val="008000"/>
                </a:solidFill>
              </a:rPr>
              <a:t>int</a:t>
            </a:r>
            <a:r>
              <a:rPr lang="en-US" sz="2000" i="1" dirty="0">
                <a:solidFill>
                  <a:srgbClr val="008000"/>
                </a:solidFill>
              </a:rPr>
              <a:t>(Tile)), interpolation=cv2.INTER_AREA)</a:t>
            </a:r>
          </a:p>
          <a:p>
            <a:pPr lvl="0"/>
            <a:r>
              <a:rPr lang="en-US" sz="2000" i="1" dirty="0">
                <a:solidFill>
                  <a:srgbClr val="008000"/>
                </a:solidFill>
              </a:rPr>
              <a:t>		Red, Green, Blue = </a:t>
            </a:r>
            <a:r>
              <a:rPr lang="en-US" sz="2000" i="1" dirty="0" err="1">
                <a:solidFill>
                  <a:srgbClr val="008000"/>
                </a:solidFill>
              </a:rPr>
              <a:t>FindAverage</a:t>
            </a:r>
            <a:r>
              <a:rPr lang="en-US" sz="2000" i="1" dirty="0">
                <a:solidFill>
                  <a:srgbClr val="008000"/>
                </a:solidFill>
              </a:rPr>
              <a:t>(</a:t>
            </a:r>
            <a:r>
              <a:rPr lang="en-US" sz="2000" i="1" dirty="0" err="1">
                <a:solidFill>
                  <a:srgbClr val="008000"/>
                </a:solidFill>
              </a:rPr>
              <a:t>Libimage</a:t>
            </a:r>
            <a:r>
              <a:rPr lang="en-US" sz="2000" i="1" dirty="0">
                <a:solidFill>
                  <a:srgbClr val="008000"/>
                </a:solidFill>
              </a:rPr>
              <a:t>)</a:t>
            </a:r>
          </a:p>
          <a:p>
            <a:pPr lvl="0"/>
            <a:r>
              <a:rPr lang="en-US" sz="2000" i="1" dirty="0">
                <a:solidFill>
                  <a:srgbClr val="008000"/>
                </a:solidFill>
              </a:rPr>
              <a:t>		Library[</a:t>
            </a:r>
            <a:r>
              <a:rPr lang="en-US" sz="2000" i="1" dirty="0" err="1">
                <a:solidFill>
                  <a:srgbClr val="008000"/>
                </a:solidFill>
              </a:rPr>
              <a:t>img</a:t>
            </a:r>
            <a:r>
              <a:rPr lang="en-US" sz="2000" i="1" dirty="0">
                <a:solidFill>
                  <a:srgbClr val="008000"/>
                </a:solidFill>
              </a:rPr>
              <a:t>, Red, Green, Blue] = </a:t>
            </a:r>
            <a:r>
              <a:rPr lang="en-US" sz="2000" i="1" dirty="0" err="1">
                <a:solidFill>
                  <a:srgbClr val="008000"/>
                </a:solidFill>
              </a:rPr>
              <a:t>Libimage</a:t>
            </a:r>
            <a:endParaRPr lang="en-US" sz="2000" i="1" dirty="0" smtClean="0">
              <a:solidFill>
                <a:srgbClr val="008000"/>
              </a:solidFill>
            </a:endParaRPr>
          </a:p>
        </p:txBody>
      </p:sp>
    </p:spTree>
    <p:extLst>
      <p:ext uri="{BB962C8B-B14F-4D97-AF65-F5344CB8AC3E}">
        <p14:creationId xmlns:p14="http://schemas.microsoft.com/office/powerpoint/2010/main" val="3097331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0" y="0"/>
            <a:ext cx="8229600" cy="520095"/>
          </a:xfrm>
          <a:prstGeom prst="rect">
            <a:avLst/>
          </a:prstGeom>
        </p:spPr>
        <p:txBody>
          <a:bodyPr lIns="91425" tIns="91425" rIns="91425" bIns="91425" anchor="b" anchorCtr="0">
            <a:noAutofit/>
          </a:bodyPr>
          <a:lstStyle/>
          <a:p>
            <a:pPr lvl="0">
              <a:spcBef>
                <a:spcPts val="0"/>
              </a:spcBef>
              <a:buNone/>
            </a:pPr>
            <a:r>
              <a:rPr lang="en" dirty="0"/>
              <a:t>Computation: Code Explanation</a:t>
            </a:r>
          </a:p>
        </p:txBody>
      </p:sp>
      <p:sp>
        <p:nvSpPr>
          <p:cNvPr id="101" name="Shape 101"/>
          <p:cNvSpPr txBox="1">
            <a:spLocks noGrp="1"/>
          </p:cNvSpPr>
          <p:nvPr>
            <p:ph type="body" idx="1"/>
          </p:nvPr>
        </p:nvSpPr>
        <p:spPr>
          <a:xfrm>
            <a:off x="0" y="314476"/>
            <a:ext cx="9144000" cy="4829025"/>
          </a:xfrm>
          <a:prstGeom prst="rect">
            <a:avLst/>
          </a:prstGeom>
        </p:spPr>
        <p:txBody>
          <a:bodyPr lIns="91425" tIns="91425" rIns="91425" bIns="91425" anchor="t" anchorCtr="0">
            <a:noAutofit/>
          </a:bodyPr>
          <a:lstStyle/>
          <a:p>
            <a:pPr lvl="0">
              <a:buClr>
                <a:schemeClr val="dk1"/>
              </a:buClr>
              <a:buSzPct val="61111"/>
            </a:pPr>
            <a:r>
              <a:rPr lang="en-US" sz="1100" b="1" dirty="0" smtClean="0"/>
              <a:t>Definition of </a:t>
            </a:r>
            <a:r>
              <a:rPr lang="en-US" sz="1100" b="1" dirty="0" err="1" smtClean="0"/>
              <a:t>FindAverage</a:t>
            </a:r>
            <a:r>
              <a:rPr lang="en-US" sz="1100" b="1" dirty="0" smtClean="0"/>
              <a:t>():</a:t>
            </a:r>
          </a:p>
          <a:p>
            <a:pPr lvl="0">
              <a:buClr>
                <a:schemeClr val="dk1"/>
              </a:buClr>
              <a:buSzPct val="61111"/>
            </a:pPr>
            <a:endParaRPr lang="en-US" sz="1100" i="1" dirty="0">
              <a:solidFill>
                <a:srgbClr val="008000"/>
              </a:solidFill>
            </a:endParaRPr>
          </a:p>
          <a:p>
            <a:pPr lvl="0">
              <a:buClr>
                <a:schemeClr val="dk1"/>
              </a:buClr>
              <a:buSzPct val="61111"/>
            </a:pPr>
            <a:r>
              <a:rPr lang="pt-BR" sz="1100" i="1" dirty="0" err="1">
                <a:solidFill>
                  <a:srgbClr val="008000"/>
                </a:solidFill>
              </a:rPr>
              <a:t>def</a:t>
            </a:r>
            <a:r>
              <a:rPr lang="pt-BR" sz="1100" i="1" dirty="0">
                <a:solidFill>
                  <a:srgbClr val="008000"/>
                </a:solidFill>
              </a:rPr>
              <a:t> </a:t>
            </a:r>
            <a:r>
              <a:rPr lang="pt-BR" sz="1100" i="1" dirty="0" err="1">
                <a:solidFill>
                  <a:srgbClr val="008000"/>
                </a:solidFill>
              </a:rPr>
              <a:t>FindAverage</a:t>
            </a:r>
            <a:r>
              <a:rPr lang="pt-BR" sz="1100" i="1" dirty="0">
                <a:solidFill>
                  <a:srgbClr val="008000"/>
                </a:solidFill>
              </a:rPr>
              <a:t>(</a:t>
            </a:r>
            <a:r>
              <a:rPr lang="pt-BR" sz="1100" i="1" dirty="0" err="1">
                <a:solidFill>
                  <a:srgbClr val="008000"/>
                </a:solidFill>
              </a:rPr>
              <a:t>image</a:t>
            </a:r>
            <a:r>
              <a:rPr lang="pt-BR" sz="1100" i="1" dirty="0">
                <a:solidFill>
                  <a:srgbClr val="008000"/>
                </a:solidFill>
              </a:rPr>
              <a:t>)</a:t>
            </a:r>
            <a:r>
              <a:rPr lang="pt-BR" sz="1100" i="1" dirty="0" smtClean="0">
                <a:solidFill>
                  <a:srgbClr val="008000"/>
                </a:solidFill>
              </a:rPr>
              <a:t>:</a:t>
            </a:r>
            <a:endParaRPr lang="pt-BR" sz="1100" i="1" dirty="0">
              <a:solidFill>
                <a:srgbClr val="008000"/>
              </a:solidFill>
            </a:endParaRPr>
          </a:p>
          <a:p>
            <a:pPr lvl="0">
              <a:buClr>
                <a:schemeClr val="dk1"/>
              </a:buClr>
              <a:buSzPct val="61111"/>
            </a:pPr>
            <a:r>
              <a:rPr lang="pt-BR" sz="1100" i="1" dirty="0">
                <a:solidFill>
                  <a:srgbClr val="008000"/>
                </a:solidFill>
              </a:rPr>
              <a:t>	</a:t>
            </a:r>
            <a:r>
              <a:rPr lang="pt-BR" sz="1100" i="1" dirty="0" err="1">
                <a:solidFill>
                  <a:srgbClr val="008000"/>
                </a:solidFill>
              </a:rPr>
              <a:t>red_hist</a:t>
            </a:r>
            <a:r>
              <a:rPr lang="pt-BR" sz="1100" i="1" dirty="0">
                <a:solidFill>
                  <a:srgbClr val="008000"/>
                </a:solidFill>
              </a:rPr>
              <a:t> = cv2.calcHist([</a:t>
            </a:r>
            <a:r>
              <a:rPr lang="pt-BR" sz="1100" i="1" dirty="0" err="1">
                <a:solidFill>
                  <a:srgbClr val="008000"/>
                </a:solidFill>
              </a:rPr>
              <a:t>image</a:t>
            </a:r>
            <a:r>
              <a:rPr lang="pt-BR" sz="1100" i="1" dirty="0">
                <a:solidFill>
                  <a:srgbClr val="008000"/>
                </a:solidFill>
              </a:rPr>
              <a:t>],[2], </a:t>
            </a:r>
            <a:r>
              <a:rPr lang="pt-BR" sz="1100" i="1" dirty="0" err="1">
                <a:solidFill>
                  <a:srgbClr val="008000"/>
                </a:solidFill>
              </a:rPr>
              <a:t>None</a:t>
            </a:r>
            <a:r>
              <a:rPr lang="pt-BR" sz="1100" i="1" dirty="0">
                <a:solidFill>
                  <a:srgbClr val="008000"/>
                </a:solidFill>
              </a:rPr>
              <a:t>, [256],[0,256])</a:t>
            </a:r>
          </a:p>
          <a:p>
            <a:pPr lvl="0">
              <a:buClr>
                <a:schemeClr val="dk1"/>
              </a:buClr>
              <a:buSzPct val="61111"/>
            </a:pPr>
            <a:r>
              <a:rPr lang="pt-BR" sz="1100" i="1" dirty="0">
                <a:solidFill>
                  <a:srgbClr val="008000"/>
                </a:solidFill>
              </a:rPr>
              <a:t>	</a:t>
            </a:r>
            <a:r>
              <a:rPr lang="pt-BR" sz="1100" i="1" dirty="0" err="1">
                <a:solidFill>
                  <a:srgbClr val="008000"/>
                </a:solidFill>
              </a:rPr>
              <a:t>grn_hist</a:t>
            </a:r>
            <a:r>
              <a:rPr lang="pt-BR" sz="1100" i="1" dirty="0">
                <a:solidFill>
                  <a:srgbClr val="008000"/>
                </a:solidFill>
              </a:rPr>
              <a:t> = cv2.calcHist([</a:t>
            </a:r>
            <a:r>
              <a:rPr lang="pt-BR" sz="1100" i="1" dirty="0" err="1">
                <a:solidFill>
                  <a:srgbClr val="008000"/>
                </a:solidFill>
              </a:rPr>
              <a:t>image</a:t>
            </a:r>
            <a:r>
              <a:rPr lang="pt-BR" sz="1100" i="1" dirty="0">
                <a:solidFill>
                  <a:srgbClr val="008000"/>
                </a:solidFill>
              </a:rPr>
              <a:t>],[1], </a:t>
            </a:r>
            <a:r>
              <a:rPr lang="pt-BR" sz="1100" i="1" dirty="0" err="1">
                <a:solidFill>
                  <a:srgbClr val="008000"/>
                </a:solidFill>
              </a:rPr>
              <a:t>None</a:t>
            </a:r>
            <a:r>
              <a:rPr lang="pt-BR" sz="1100" i="1" dirty="0">
                <a:solidFill>
                  <a:srgbClr val="008000"/>
                </a:solidFill>
              </a:rPr>
              <a:t>, [256],[0,256])</a:t>
            </a:r>
          </a:p>
          <a:p>
            <a:pPr lvl="0">
              <a:buClr>
                <a:schemeClr val="dk1"/>
              </a:buClr>
              <a:buSzPct val="61111"/>
            </a:pPr>
            <a:r>
              <a:rPr lang="pt-BR" sz="1100" i="1" dirty="0">
                <a:solidFill>
                  <a:srgbClr val="008000"/>
                </a:solidFill>
              </a:rPr>
              <a:t>	</a:t>
            </a:r>
            <a:r>
              <a:rPr lang="pt-BR" sz="1100" i="1" dirty="0" err="1">
                <a:solidFill>
                  <a:srgbClr val="008000"/>
                </a:solidFill>
              </a:rPr>
              <a:t>blu_hist</a:t>
            </a:r>
            <a:r>
              <a:rPr lang="pt-BR" sz="1100" i="1" dirty="0">
                <a:solidFill>
                  <a:srgbClr val="008000"/>
                </a:solidFill>
              </a:rPr>
              <a:t> = cv2.calcHist([</a:t>
            </a:r>
            <a:r>
              <a:rPr lang="pt-BR" sz="1100" i="1" dirty="0" err="1">
                <a:solidFill>
                  <a:srgbClr val="008000"/>
                </a:solidFill>
              </a:rPr>
              <a:t>image</a:t>
            </a:r>
            <a:r>
              <a:rPr lang="pt-BR" sz="1100" i="1" dirty="0">
                <a:solidFill>
                  <a:srgbClr val="008000"/>
                </a:solidFill>
              </a:rPr>
              <a:t>],[0], </a:t>
            </a:r>
            <a:r>
              <a:rPr lang="pt-BR" sz="1100" i="1" dirty="0" err="1">
                <a:solidFill>
                  <a:srgbClr val="008000"/>
                </a:solidFill>
              </a:rPr>
              <a:t>None</a:t>
            </a:r>
            <a:r>
              <a:rPr lang="pt-BR" sz="1100" i="1" dirty="0">
                <a:solidFill>
                  <a:srgbClr val="008000"/>
                </a:solidFill>
              </a:rPr>
              <a:t>, [256],[0,256])</a:t>
            </a:r>
          </a:p>
          <a:p>
            <a:pPr lvl="0">
              <a:buClr>
                <a:schemeClr val="dk1"/>
              </a:buClr>
              <a:buSzPct val="61111"/>
            </a:pPr>
            <a:endParaRPr lang="pt-BR" sz="1100" i="1" dirty="0">
              <a:solidFill>
                <a:srgbClr val="008000"/>
              </a:solidFill>
            </a:endParaRPr>
          </a:p>
          <a:p>
            <a:pPr lvl="0">
              <a:buClr>
                <a:schemeClr val="dk1"/>
              </a:buClr>
              <a:buSzPct val="61111"/>
            </a:pPr>
            <a:r>
              <a:rPr lang="pt-BR" sz="1100" i="1" dirty="0">
                <a:solidFill>
                  <a:srgbClr val="008000"/>
                </a:solidFill>
              </a:rPr>
              <a:t>	sum = 0</a:t>
            </a:r>
          </a:p>
          <a:p>
            <a:pPr lvl="0">
              <a:buClr>
                <a:schemeClr val="dk1"/>
              </a:buClr>
              <a:buSzPct val="61111"/>
            </a:pPr>
            <a:r>
              <a:rPr lang="pt-BR" sz="1100" i="1" dirty="0">
                <a:solidFill>
                  <a:srgbClr val="008000"/>
                </a:solidFill>
              </a:rPr>
              <a:t>	for </a:t>
            </a:r>
            <a:r>
              <a:rPr lang="pt-BR" sz="1100" i="1" dirty="0" err="1">
                <a:solidFill>
                  <a:srgbClr val="008000"/>
                </a:solidFill>
              </a:rPr>
              <a:t>i</a:t>
            </a:r>
            <a:r>
              <a:rPr lang="pt-BR" sz="1100" i="1" dirty="0">
                <a:solidFill>
                  <a:srgbClr val="008000"/>
                </a:solidFill>
              </a:rPr>
              <a:t> in range(0,len(</a:t>
            </a:r>
            <a:r>
              <a:rPr lang="pt-BR" sz="1100" i="1" dirty="0" err="1">
                <a:solidFill>
                  <a:srgbClr val="008000"/>
                </a:solidFill>
              </a:rPr>
              <a:t>red_hist</a:t>
            </a:r>
            <a:r>
              <a:rPr lang="pt-BR" sz="1100" i="1" dirty="0">
                <a:solidFill>
                  <a:srgbClr val="008000"/>
                </a:solidFill>
              </a:rPr>
              <a:t>)):</a:t>
            </a:r>
          </a:p>
          <a:p>
            <a:pPr lvl="0">
              <a:buClr>
                <a:schemeClr val="dk1"/>
              </a:buClr>
              <a:buSzPct val="61111"/>
            </a:pPr>
            <a:r>
              <a:rPr lang="pt-BR" sz="1100" i="1" dirty="0">
                <a:solidFill>
                  <a:srgbClr val="008000"/>
                </a:solidFill>
              </a:rPr>
              <a:t>		sum = sum + (</a:t>
            </a:r>
            <a:r>
              <a:rPr lang="pt-BR" sz="1100" i="1" dirty="0" err="1">
                <a:solidFill>
                  <a:srgbClr val="008000"/>
                </a:solidFill>
              </a:rPr>
              <a:t>int</a:t>
            </a:r>
            <a:r>
              <a:rPr lang="pt-BR" sz="1100" i="1" dirty="0">
                <a:solidFill>
                  <a:srgbClr val="008000"/>
                </a:solidFill>
              </a:rPr>
              <a:t>(</a:t>
            </a:r>
            <a:r>
              <a:rPr lang="pt-BR" sz="1100" i="1" dirty="0" err="1">
                <a:solidFill>
                  <a:srgbClr val="008000"/>
                </a:solidFill>
              </a:rPr>
              <a:t>red_hist</a:t>
            </a:r>
            <a:r>
              <a:rPr lang="pt-BR" sz="1100" i="1" dirty="0">
                <a:solidFill>
                  <a:srgbClr val="008000"/>
                </a:solidFill>
              </a:rPr>
              <a:t>[</a:t>
            </a:r>
            <a:r>
              <a:rPr lang="pt-BR" sz="1100" i="1" dirty="0" err="1">
                <a:solidFill>
                  <a:srgbClr val="008000"/>
                </a:solidFill>
              </a:rPr>
              <a:t>i</a:t>
            </a:r>
            <a:r>
              <a:rPr lang="pt-BR" sz="1100" i="1" dirty="0">
                <a:solidFill>
                  <a:srgbClr val="008000"/>
                </a:solidFill>
              </a:rPr>
              <a:t>])*</a:t>
            </a:r>
            <a:r>
              <a:rPr lang="pt-BR" sz="1100" i="1" dirty="0" err="1">
                <a:solidFill>
                  <a:srgbClr val="008000"/>
                </a:solidFill>
              </a:rPr>
              <a:t>i</a:t>
            </a:r>
            <a:r>
              <a:rPr lang="pt-BR" sz="1100" i="1" dirty="0">
                <a:solidFill>
                  <a:srgbClr val="008000"/>
                </a:solidFill>
              </a:rPr>
              <a:t>)</a:t>
            </a:r>
          </a:p>
          <a:p>
            <a:pPr lvl="0">
              <a:buClr>
                <a:schemeClr val="dk1"/>
              </a:buClr>
              <a:buSzPct val="61111"/>
            </a:pPr>
            <a:r>
              <a:rPr lang="pt-BR" sz="1100" i="1" dirty="0">
                <a:solidFill>
                  <a:srgbClr val="008000"/>
                </a:solidFill>
              </a:rPr>
              <a:t>	</a:t>
            </a:r>
            <a:r>
              <a:rPr lang="pt-BR" sz="1100" i="1" dirty="0" err="1">
                <a:solidFill>
                  <a:srgbClr val="008000"/>
                </a:solidFill>
              </a:rPr>
              <a:t>Red</a:t>
            </a:r>
            <a:r>
              <a:rPr lang="pt-BR" sz="1100" i="1" dirty="0">
                <a:solidFill>
                  <a:srgbClr val="008000"/>
                </a:solidFill>
              </a:rPr>
              <a:t> = sum / (</a:t>
            </a:r>
            <a:r>
              <a:rPr lang="pt-BR" sz="1100" i="1" dirty="0" err="1">
                <a:solidFill>
                  <a:srgbClr val="008000"/>
                </a:solidFill>
              </a:rPr>
              <a:t>image.shape</a:t>
            </a:r>
            <a:r>
              <a:rPr lang="pt-BR" sz="1100" i="1" dirty="0">
                <a:solidFill>
                  <a:srgbClr val="008000"/>
                </a:solidFill>
              </a:rPr>
              <a:t>[0]*</a:t>
            </a:r>
            <a:r>
              <a:rPr lang="pt-BR" sz="1100" i="1" dirty="0" err="1">
                <a:solidFill>
                  <a:srgbClr val="008000"/>
                </a:solidFill>
              </a:rPr>
              <a:t>image.shape</a:t>
            </a:r>
            <a:r>
              <a:rPr lang="pt-BR" sz="1100" i="1" dirty="0">
                <a:solidFill>
                  <a:srgbClr val="008000"/>
                </a:solidFill>
              </a:rPr>
              <a:t>[1])</a:t>
            </a:r>
          </a:p>
          <a:p>
            <a:pPr lvl="0">
              <a:buClr>
                <a:schemeClr val="dk1"/>
              </a:buClr>
              <a:buSzPct val="61111"/>
            </a:pPr>
            <a:endParaRPr lang="pt-BR" sz="1100" i="1" dirty="0">
              <a:solidFill>
                <a:srgbClr val="008000"/>
              </a:solidFill>
            </a:endParaRPr>
          </a:p>
          <a:p>
            <a:pPr lvl="0">
              <a:buClr>
                <a:schemeClr val="dk1"/>
              </a:buClr>
              <a:buSzPct val="61111"/>
            </a:pPr>
            <a:r>
              <a:rPr lang="pt-BR" sz="1100" i="1" dirty="0">
                <a:solidFill>
                  <a:srgbClr val="008000"/>
                </a:solidFill>
              </a:rPr>
              <a:t>	sum = 0</a:t>
            </a:r>
          </a:p>
          <a:p>
            <a:pPr lvl="0">
              <a:buClr>
                <a:schemeClr val="dk1"/>
              </a:buClr>
              <a:buSzPct val="61111"/>
            </a:pPr>
            <a:r>
              <a:rPr lang="pt-BR" sz="1100" i="1" dirty="0">
                <a:solidFill>
                  <a:srgbClr val="008000"/>
                </a:solidFill>
              </a:rPr>
              <a:t>	for </a:t>
            </a:r>
            <a:r>
              <a:rPr lang="pt-BR" sz="1100" i="1" dirty="0" err="1">
                <a:solidFill>
                  <a:srgbClr val="008000"/>
                </a:solidFill>
              </a:rPr>
              <a:t>i</a:t>
            </a:r>
            <a:r>
              <a:rPr lang="pt-BR" sz="1100" i="1" dirty="0">
                <a:solidFill>
                  <a:srgbClr val="008000"/>
                </a:solidFill>
              </a:rPr>
              <a:t> in range(0,len(</a:t>
            </a:r>
            <a:r>
              <a:rPr lang="pt-BR" sz="1100" i="1" dirty="0" err="1">
                <a:solidFill>
                  <a:srgbClr val="008000"/>
                </a:solidFill>
              </a:rPr>
              <a:t>grn_hist</a:t>
            </a:r>
            <a:r>
              <a:rPr lang="pt-BR" sz="1100" i="1" dirty="0">
                <a:solidFill>
                  <a:srgbClr val="008000"/>
                </a:solidFill>
              </a:rPr>
              <a:t>)):</a:t>
            </a:r>
          </a:p>
          <a:p>
            <a:pPr lvl="0">
              <a:buClr>
                <a:schemeClr val="dk1"/>
              </a:buClr>
              <a:buSzPct val="61111"/>
            </a:pPr>
            <a:r>
              <a:rPr lang="pt-BR" sz="1100" i="1" dirty="0">
                <a:solidFill>
                  <a:srgbClr val="008000"/>
                </a:solidFill>
              </a:rPr>
              <a:t>		sum = sum + (</a:t>
            </a:r>
            <a:r>
              <a:rPr lang="pt-BR" sz="1100" i="1" dirty="0" err="1">
                <a:solidFill>
                  <a:srgbClr val="008000"/>
                </a:solidFill>
              </a:rPr>
              <a:t>int</a:t>
            </a:r>
            <a:r>
              <a:rPr lang="pt-BR" sz="1100" i="1" dirty="0">
                <a:solidFill>
                  <a:srgbClr val="008000"/>
                </a:solidFill>
              </a:rPr>
              <a:t>(</a:t>
            </a:r>
            <a:r>
              <a:rPr lang="pt-BR" sz="1100" i="1" dirty="0" err="1">
                <a:solidFill>
                  <a:srgbClr val="008000"/>
                </a:solidFill>
              </a:rPr>
              <a:t>grn_hist</a:t>
            </a:r>
            <a:r>
              <a:rPr lang="pt-BR" sz="1100" i="1" dirty="0">
                <a:solidFill>
                  <a:srgbClr val="008000"/>
                </a:solidFill>
              </a:rPr>
              <a:t>[</a:t>
            </a:r>
            <a:r>
              <a:rPr lang="pt-BR" sz="1100" i="1" dirty="0" err="1">
                <a:solidFill>
                  <a:srgbClr val="008000"/>
                </a:solidFill>
              </a:rPr>
              <a:t>i</a:t>
            </a:r>
            <a:r>
              <a:rPr lang="pt-BR" sz="1100" i="1" dirty="0">
                <a:solidFill>
                  <a:srgbClr val="008000"/>
                </a:solidFill>
              </a:rPr>
              <a:t>])*</a:t>
            </a:r>
            <a:r>
              <a:rPr lang="pt-BR" sz="1100" i="1" dirty="0" err="1">
                <a:solidFill>
                  <a:srgbClr val="008000"/>
                </a:solidFill>
              </a:rPr>
              <a:t>i</a:t>
            </a:r>
            <a:r>
              <a:rPr lang="pt-BR" sz="1100" i="1" dirty="0">
                <a:solidFill>
                  <a:srgbClr val="008000"/>
                </a:solidFill>
              </a:rPr>
              <a:t>)</a:t>
            </a:r>
          </a:p>
          <a:p>
            <a:pPr lvl="0">
              <a:buClr>
                <a:schemeClr val="dk1"/>
              </a:buClr>
              <a:buSzPct val="61111"/>
            </a:pPr>
            <a:r>
              <a:rPr lang="pt-BR" sz="1100" i="1" dirty="0">
                <a:solidFill>
                  <a:srgbClr val="008000"/>
                </a:solidFill>
              </a:rPr>
              <a:t>	Green = sum / (</a:t>
            </a:r>
            <a:r>
              <a:rPr lang="pt-BR" sz="1100" i="1" dirty="0" err="1">
                <a:solidFill>
                  <a:srgbClr val="008000"/>
                </a:solidFill>
              </a:rPr>
              <a:t>image.shape</a:t>
            </a:r>
            <a:r>
              <a:rPr lang="pt-BR" sz="1100" i="1" dirty="0">
                <a:solidFill>
                  <a:srgbClr val="008000"/>
                </a:solidFill>
              </a:rPr>
              <a:t>[0]*</a:t>
            </a:r>
            <a:r>
              <a:rPr lang="pt-BR" sz="1100" i="1" dirty="0" err="1">
                <a:solidFill>
                  <a:srgbClr val="008000"/>
                </a:solidFill>
              </a:rPr>
              <a:t>image.shape</a:t>
            </a:r>
            <a:r>
              <a:rPr lang="pt-BR" sz="1100" i="1" dirty="0">
                <a:solidFill>
                  <a:srgbClr val="008000"/>
                </a:solidFill>
              </a:rPr>
              <a:t>[1])</a:t>
            </a:r>
          </a:p>
          <a:p>
            <a:pPr lvl="0">
              <a:buClr>
                <a:schemeClr val="dk1"/>
              </a:buClr>
              <a:buSzPct val="61111"/>
            </a:pPr>
            <a:endParaRPr lang="pt-BR" sz="1100" i="1" dirty="0">
              <a:solidFill>
                <a:srgbClr val="008000"/>
              </a:solidFill>
            </a:endParaRPr>
          </a:p>
          <a:p>
            <a:pPr lvl="0">
              <a:buClr>
                <a:schemeClr val="dk1"/>
              </a:buClr>
              <a:buSzPct val="61111"/>
            </a:pPr>
            <a:r>
              <a:rPr lang="pt-BR" sz="1100" i="1" dirty="0">
                <a:solidFill>
                  <a:srgbClr val="008000"/>
                </a:solidFill>
              </a:rPr>
              <a:t>	sum = 0</a:t>
            </a:r>
          </a:p>
          <a:p>
            <a:pPr lvl="0">
              <a:buClr>
                <a:schemeClr val="dk1"/>
              </a:buClr>
              <a:buSzPct val="61111"/>
            </a:pPr>
            <a:r>
              <a:rPr lang="pt-BR" sz="1100" i="1" dirty="0">
                <a:solidFill>
                  <a:srgbClr val="008000"/>
                </a:solidFill>
              </a:rPr>
              <a:t>	for </a:t>
            </a:r>
            <a:r>
              <a:rPr lang="pt-BR" sz="1100" i="1" dirty="0" err="1">
                <a:solidFill>
                  <a:srgbClr val="008000"/>
                </a:solidFill>
              </a:rPr>
              <a:t>i</a:t>
            </a:r>
            <a:r>
              <a:rPr lang="pt-BR" sz="1100" i="1" dirty="0">
                <a:solidFill>
                  <a:srgbClr val="008000"/>
                </a:solidFill>
              </a:rPr>
              <a:t> in range(0,len(</a:t>
            </a:r>
            <a:r>
              <a:rPr lang="pt-BR" sz="1100" i="1" dirty="0" err="1">
                <a:solidFill>
                  <a:srgbClr val="008000"/>
                </a:solidFill>
              </a:rPr>
              <a:t>blu_hist</a:t>
            </a:r>
            <a:r>
              <a:rPr lang="pt-BR" sz="1100" i="1" dirty="0">
                <a:solidFill>
                  <a:srgbClr val="008000"/>
                </a:solidFill>
              </a:rPr>
              <a:t>)):</a:t>
            </a:r>
          </a:p>
          <a:p>
            <a:pPr lvl="0">
              <a:buClr>
                <a:schemeClr val="dk1"/>
              </a:buClr>
              <a:buSzPct val="61111"/>
            </a:pPr>
            <a:r>
              <a:rPr lang="pt-BR" sz="1100" i="1" dirty="0">
                <a:solidFill>
                  <a:srgbClr val="008000"/>
                </a:solidFill>
              </a:rPr>
              <a:t>		sum = sum + (</a:t>
            </a:r>
            <a:r>
              <a:rPr lang="pt-BR" sz="1100" i="1" dirty="0" err="1">
                <a:solidFill>
                  <a:srgbClr val="008000"/>
                </a:solidFill>
              </a:rPr>
              <a:t>int</a:t>
            </a:r>
            <a:r>
              <a:rPr lang="pt-BR" sz="1100" i="1" dirty="0">
                <a:solidFill>
                  <a:srgbClr val="008000"/>
                </a:solidFill>
              </a:rPr>
              <a:t>(</a:t>
            </a:r>
            <a:r>
              <a:rPr lang="pt-BR" sz="1100" i="1" dirty="0" err="1">
                <a:solidFill>
                  <a:srgbClr val="008000"/>
                </a:solidFill>
              </a:rPr>
              <a:t>blu_hist</a:t>
            </a:r>
            <a:r>
              <a:rPr lang="pt-BR" sz="1100" i="1" dirty="0">
                <a:solidFill>
                  <a:srgbClr val="008000"/>
                </a:solidFill>
              </a:rPr>
              <a:t>[</a:t>
            </a:r>
            <a:r>
              <a:rPr lang="pt-BR" sz="1100" i="1" dirty="0" err="1">
                <a:solidFill>
                  <a:srgbClr val="008000"/>
                </a:solidFill>
              </a:rPr>
              <a:t>i</a:t>
            </a:r>
            <a:r>
              <a:rPr lang="pt-BR" sz="1100" i="1" dirty="0">
                <a:solidFill>
                  <a:srgbClr val="008000"/>
                </a:solidFill>
              </a:rPr>
              <a:t>])*</a:t>
            </a:r>
            <a:r>
              <a:rPr lang="pt-BR" sz="1100" i="1" dirty="0" err="1">
                <a:solidFill>
                  <a:srgbClr val="008000"/>
                </a:solidFill>
              </a:rPr>
              <a:t>i</a:t>
            </a:r>
            <a:r>
              <a:rPr lang="pt-BR" sz="1100" i="1" dirty="0">
                <a:solidFill>
                  <a:srgbClr val="008000"/>
                </a:solidFill>
              </a:rPr>
              <a:t>)</a:t>
            </a:r>
          </a:p>
          <a:p>
            <a:pPr lvl="0">
              <a:buClr>
                <a:schemeClr val="dk1"/>
              </a:buClr>
              <a:buSzPct val="61111"/>
            </a:pPr>
            <a:r>
              <a:rPr lang="pt-BR" sz="1100" i="1" dirty="0">
                <a:solidFill>
                  <a:srgbClr val="008000"/>
                </a:solidFill>
              </a:rPr>
              <a:t>	Blue = sum / (</a:t>
            </a:r>
            <a:r>
              <a:rPr lang="pt-BR" sz="1100" i="1" dirty="0" err="1">
                <a:solidFill>
                  <a:srgbClr val="008000"/>
                </a:solidFill>
              </a:rPr>
              <a:t>image.shape</a:t>
            </a:r>
            <a:r>
              <a:rPr lang="pt-BR" sz="1100" i="1" dirty="0">
                <a:solidFill>
                  <a:srgbClr val="008000"/>
                </a:solidFill>
              </a:rPr>
              <a:t>[0]*</a:t>
            </a:r>
            <a:r>
              <a:rPr lang="pt-BR" sz="1100" i="1" dirty="0" err="1">
                <a:solidFill>
                  <a:srgbClr val="008000"/>
                </a:solidFill>
              </a:rPr>
              <a:t>image.shape</a:t>
            </a:r>
            <a:r>
              <a:rPr lang="pt-BR" sz="1100" i="1" dirty="0">
                <a:solidFill>
                  <a:srgbClr val="008000"/>
                </a:solidFill>
              </a:rPr>
              <a:t>[1])</a:t>
            </a:r>
          </a:p>
          <a:p>
            <a:pPr lvl="0">
              <a:buClr>
                <a:schemeClr val="dk1"/>
              </a:buClr>
              <a:buSzPct val="61111"/>
            </a:pPr>
            <a:endParaRPr lang="pt-BR" sz="1100" i="1" dirty="0">
              <a:solidFill>
                <a:srgbClr val="008000"/>
              </a:solidFill>
            </a:endParaRPr>
          </a:p>
          <a:p>
            <a:pPr lvl="0">
              <a:buClr>
                <a:schemeClr val="dk1"/>
              </a:buClr>
              <a:buSzPct val="61111"/>
            </a:pPr>
            <a:r>
              <a:rPr lang="pt-BR" sz="1100" i="1" dirty="0">
                <a:solidFill>
                  <a:srgbClr val="008000"/>
                </a:solidFill>
              </a:rPr>
              <a:t>	</a:t>
            </a:r>
            <a:r>
              <a:rPr lang="pt-BR" sz="1100" i="1" dirty="0" err="1">
                <a:solidFill>
                  <a:srgbClr val="008000"/>
                </a:solidFill>
              </a:rPr>
              <a:t>return</a:t>
            </a:r>
            <a:r>
              <a:rPr lang="pt-BR" sz="1100" i="1" dirty="0">
                <a:solidFill>
                  <a:srgbClr val="008000"/>
                </a:solidFill>
              </a:rPr>
              <a:t> </a:t>
            </a:r>
            <a:r>
              <a:rPr lang="pt-BR" sz="1100" i="1" dirty="0" err="1">
                <a:solidFill>
                  <a:srgbClr val="008000"/>
                </a:solidFill>
              </a:rPr>
              <a:t>Red</a:t>
            </a:r>
            <a:r>
              <a:rPr lang="pt-BR" sz="1100" i="1" dirty="0">
                <a:solidFill>
                  <a:srgbClr val="008000"/>
                </a:solidFill>
              </a:rPr>
              <a:t>, Green, </a:t>
            </a:r>
            <a:r>
              <a:rPr lang="pt-BR" sz="1100" i="1" dirty="0" smtClean="0">
                <a:solidFill>
                  <a:srgbClr val="008000"/>
                </a:solidFill>
              </a:rPr>
              <a:t>Blue</a:t>
            </a:r>
          </a:p>
          <a:p>
            <a:pPr lvl="0">
              <a:buClr>
                <a:schemeClr val="dk1"/>
              </a:buClr>
              <a:buSzPct val="61111"/>
            </a:pPr>
            <a:endParaRPr lang="pt-BR" sz="1100" i="1" dirty="0">
              <a:solidFill>
                <a:srgbClr val="008000"/>
              </a:solidFill>
            </a:endParaRPr>
          </a:p>
          <a:p>
            <a:pPr lvl="0">
              <a:buClr>
                <a:schemeClr val="dk1"/>
              </a:buClr>
              <a:buSzPct val="61111"/>
            </a:pPr>
            <a:r>
              <a:rPr lang="en-US" sz="1600" dirty="0" smtClean="0">
                <a:solidFill>
                  <a:schemeClr val="tx1"/>
                </a:solidFill>
              </a:rPr>
              <a:t>The above function calls the cv2.calcHist() to fetch the histogram of a given sample image  and later figures out the average value of red, green and blue channels by iterating in a fo</a:t>
            </a:r>
            <a:r>
              <a:rPr lang="en-US" sz="1600" dirty="0" smtClean="0">
                <a:solidFill>
                  <a:schemeClr val="tx1"/>
                </a:solidFill>
              </a:rPr>
              <a:t>r loop and returning these average values to the calling function. It is the centerpiece of this algorithm.</a:t>
            </a:r>
            <a:endParaRPr lang="en" sz="1600" dirty="0">
              <a:solidFill>
                <a:schemeClr val="tx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0" y="0"/>
            <a:ext cx="8229600" cy="520095"/>
          </a:xfrm>
          <a:prstGeom prst="rect">
            <a:avLst/>
          </a:prstGeom>
        </p:spPr>
        <p:txBody>
          <a:bodyPr lIns="91425" tIns="91425" rIns="91425" bIns="91425" anchor="b" anchorCtr="0">
            <a:noAutofit/>
          </a:bodyPr>
          <a:lstStyle/>
          <a:p>
            <a:pPr lvl="0">
              <a:spcBef>
                <a:spcPts val="0"/>
              </a:spcBef>
              <a:buNone/>
            </a:pPr>
            <a:r>
              <a:rPr lang="en" dirty="0"/>
              <a:t>Computation: Code Explanation</a:t>
            </a:r>
          </a:p>
        </p:txBody>
      </p:sp>
      <p:sp>
        <p:nvSpPr>
          <p:cNvPr id="101" name="Shape 101"/>
          <p:cNvSpPr txBox="1">
            <a:spLocks noGrp="1"/>
          </p:cNvSpPr>
          <p:nvPr>
            <p:ph type="body" idx="1"/>
          </p:nvPr>
        </p:nvSpPr>
        <p:spPr>
          <a:xfrm>
            <a:off x="0" y="314476"/>
            <a:ext cx="9144000" cy="4829025"/>
          </a:xfrm>
          <a:prstGeom prst="rect">
            <a:avLst/>
          </a:prstGeom>
        </p:spPr>
        <p:txBody>
          <a:bodyPr lIns="91425" tIns="91425" rIns="91425" bIns="91425" anchor="t" anchorCtr="0">
            <a:noAutofit/>
          </a:bodyPr>
          <a:lstStyle/>
          <a:p>
            <a:pPr lvl="0">
              <a:buClr>
                <a:schemeClr val="dk1"/>
              </a:buClr>
              <a:buSzPct val="61111"/>
            </a:pPr>
            <a:r>
              <a:rPr lang="en-US" sz="1600" dirty="0" smtClean="0"/>
              <a:t>Once the average RGB values of all sample images is stored in a dictionary, we will start playing with the actual input image for which the photomosaic needs to be constructed.</a:t>
            </a:r>
          </a:p>
          <a:p>
            <a:pPr lvl="0">
              <a:buClr>
                <a:schemeClr val="dk1"/>
              </a:buClr>
              <a:buSzPct val="61111"/>
            </a:pPr>
            <a:endParaRPr lang="en-US" sz="1600" dirty="0"/>
          </a:p>
          <a:p>
            <a:pPr lvl="0">
              <a:buClr>
                <a:schemeClr val="dk1"/>
              </a:buClr>
              <a:buSzPct val="61111"/>
            </a:pPr>
            <a:r>
              <a:rPr lang="en-US" sz="1600" dirty="0" smtClean="0"/>
              <a:t>First and foremost, the input image needs to be cropped based on the dimensions of the tile so that the number of tiles used to </a:t>
            </a:r>
            <a:r>
              <a:rPr lang="en-US" sz="1600" dirty="0" smtClean="0"/>
              <a:t>fill up the input image is a whole number. We do so by calling the following function:</a:t>
            </a:r>
          </a:p>
          <a:p>
            <a:pPr lvl="0">
              <a:buClr>
                <a:schemeClr val="dk1"/>
              </a:buClr>
              <a:buSzPct val="61111"/>
            </a:pPr>
            <a:endParaRPr lang="en-US" sz="1100" i="1" dirty="0" smtClean="0">
              <a:solidFill>
                <a:srgbClr val="008000"/>
              </a:solidFill>
            </a:endParaRPr>
          </a:p>
          <a:p>
            <a:pPr lvl="0">
              <a:buClr>
                <a:schemeClr val="dk1"/>
              </a:buClr>
              <a:buSzPct val="61111"/>
            </a:pPr>
            <a:r>
              <a:rPr lang="en-US" sz="1100" i="1" dirty="0" err="1">
                <a:solidFill>
                  <a:srgbClr val="008000"/>
                </a:solidFill>
              </a:rPr>
              <a:t>InputImg</a:t>
            </a:r>
            <a:r>
              <a:rPr lang="en-US" sz="1100" i="1" dirty="0">
                <a:solidFill>
                  <a:srgbClr val="008000"/>
                </a:solidFill>
              </a:rPr>
              <a:t> = </a:t>
            </a:r>
            <a:r>
              <a:rPr lang="en-US" sz="1100" i="1" dirty="0" err="1">
                <a:solidFill>
                  <a:srgbClr val="008000"/>
                </a:solidFill>
              </a:rPr>
              <a:t>InputImg</a:t>
            </a:r>
            <a:r>
              <a:rPr lang="en-US" sz="1100" i="1" dirty="0">
                <a:solidFill>
                  <a:srgbClr val="008000"/>
                </a:solidFill>
              </a:rPr>
              <a:t>[0:InputImg.shape[0] - </a:t>
            </a:r>
            <a:r>
              <a:rPr lang="en-US" sz="1100" i="1" dirty="0" err="1">
                <a:solidFill>
                  <a:srgbClr val="008000"/>
                </a:solidFill>
              </a:rPr>
              <a:t>InputImg.shape</a:t>
            </a:r>
            <a:r>
              <a:rPr lang="en-US" sz="1100" i="1" dirty="0">
                <a:solidFill>
                  <a:srgbClr val="008000"/>
                </a:solidFill>
              </a:rPr>
              <a:t>[0]%</a:t>
            </a:r>
            <a:r>
              <a:rPr lang="en-US" sz="1100" i="1" dirty="0" err="1">
                <a:solidFill>
                  <a:srgbClr val="008000"/>
                </a:solidFill>
              </a:rPr>
              <a:t>int</a:t>
            </a:r>
            <a:r>
              <a:rPr lang="en-US" sz="1100" i="1" dirty="0">
                <a:solidFill>
                  <a:srgbClr val="008000"/>
                </a:solidFill>
              </a:rPr>
              <a:t>(Tile), 0:InputImg.shape[1] - </a:t>
            </a:r>
            <a:r>
              <a:rPr lang="en-US" sz="1100" i="1" dirty="0" err="1">
                <a:solidFill>
                  <a:srgbClr val="008000"/>
                </a:solidFill>
              </a:rPr>
              <a:t>InputImg.shape</a:t>
            </a:r>
            <a:r>
              <a:rPr lang="en-US" sz="1100" i="1" dirty="0">
                <a:solidFill>
                  <a:srgbClr val="008000"/>
                </a:solidFill>
              </a:rPr>
              <a:t>[1]%</a:t>
            </a:r>
            <a:r>
              <a:rPr lang="en-US" sz="1100" i="1" dirty="0" err="1">
                <a:solidFill>
                  <a:srgbClr val="008000"/>
                </a:solidFill>
              </a:rPr>
              <a:t>int</a:t>
            </a:r>
            <a:r>
              <a:rPr lang="en-US" sz="1100" i="1" dirty="0">
                <a:solidFill>
                  <a:srgbClr val="008000"/>
                </a:solidFill>
              </a:rPr>
              <a:t>(Tile)</a:t>
            </a:r>
            <a:r>
              <a:rPr lang="en-US" sz="1100" i="1" dirty="0" smtClean="0">
                <a:solidFill>
                  <a:srgbClr val="008000"/>
                </a:solidFill>
              </a:rPr>
              <a:t>]</a:t>
            </a:r>
          </a:p>
          <a:p>
            <a:pPr lvl="0">
              <a:buClr>
                <a:schemeClr val="dk1"/>
              </a:buClr>
              <a:buSzPct val="61111"/>
            </a:pPr>
            <a:endParaRPr lang="en-US" sz="1100" i="1" dirty="0">
              <a:solidFill>
                <a:srgbClr val="008000"/>
              </a:solidFill>
            </a:endParaRPr>
          </a:p>
          <a:p>
            <a:pPr lvl="0">
              <a:buClr>
                <a:schemeClr val="dk1"/>
              </a:buClr>
              <a:buSzPct val="61111"/>
            </a:pPr>
            <a:r>
              <a:rPr lang="en-US" sz="1600" dirty="0" smtClean="0"/>
              <a:t>For example, if the input dimensions of an image was 702 x 355 pixels, the above transformation (for tile </a:t>
            </a:r>
            <a:r>
              <a:rPr lang="en-US" sz="1600" dirty="0" smtClean="0"/>
              <a:t>size 35 x 35 pixels) </a:t>
            </a:r>
            <a:r>
              <a:rPr lang="en-US" sz="1600" dirty="0" smtClean="0"/>
              <a:t>will crop the input image to dimensions of 700 x 350 pixels so that a total of 200 tiles could be used to make up the final image.</a:t>
            </a:r>
          </a:p>
          <a:p>
            <a:pPr>
              <a:buClr>
                <a:schemeClr val="dk1"/>
              </a:buClr>
              <a:buSzPct val="61111"/>
            </a:pPr>
            <a:r>
              <a:rPr lang="en-US" sz="1600" dirty="0" smtClean="0"/>
              <a:t>Once we know for a fact that 200 tiles are needed to create a photomosaic of the input image, we iterate through the entire region of input image 200 times and for each tile location, an image is selected to replace those pixels. </a:t>
            </a:r>
            <a:r>
              <a:rPr lang="en-US" sz="1600" dirty="0" smtClean="0"/>
              <a:t>For each tile location, </a:t>
            </a:r>
            <a:r>
              <a:rPr lang="en-US" sz="1600" dirty="0" err="1" smtClean="0"/>
              <a:t>FindAverages</a:t>
            </a:r>
            <a:r>
              <a:rPr lang="en-US" sz="1600" dirty="0" smtClean="0"/>
              <a:t>() is called to fetch the average RGB values of the pixels in this region. Once this is done, the average RGB values are compared against the average RGB values computed earlier from sample images using mean square algorithm and the sample image which happens to offer the smallest magnitude of difference in RGB pixels with the tile area under consideration wins and the area is replaced with that tile. Finally, </a:t>
            </a:r>
            <a:r>
              <a:rPr lang="en-US" sz="1600" dirty="0" err="1" smtClean="0"/>
              <a:t>Output.jpg</a:t>
            </a:r>
            <a:r>
              <a:rPr lang="en-US" sz="1600" dirty="0" smtClean="0"/>
              <a:t> is written to disk.</a:t>
            </a:r>
            <a:r>
              <a:rPr lang="en-US" sz="1600" dirty="0"/>
              <a:t> The code on the next page accomplishes this task. </a:t>
            </a:r>
          </a:p>
          <a:p>
            <a:pPr lvl="0">
              <a:buClr>
                <a:schemeClr val="dk1"/>
              </a:buClr>
              <a:buSzPct val="61111"/>
            </a:pPr>
            <a:endParaRPr lang="en-US" sz="1600" dirty="0"/>
          </a:p>
        </p:txBody>
      </p:sp>
    </p:spTree>
    <p:extLst>
      <p:ext uri="{BB962C8B-B14F-4D97-AF65-F5344CB8AC3E}">
        <p14:creationId xmlns:p14="http://schemas.microsoft.com/office/powerpoint/2010/main" val="3081694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57200" y="0"/>
            <a:ext cx="8229600" cy="520095"/>
          </a:xfrm>
          <a:prstGeom prst="rect">
            <a:avLst/>
          </a:prstGeom>
        </p:spPr>
        <p:txBody>
          <a:bodyPr lIns="91425" tIns="91425" rIns="91425" bIns="91425" anchor="b" anchorCtr="0">
            <a:noAutofit/>
          </a:bodyPr>
          <a:lstStyle/>
          <a:p>
            <a:pPr lvl="0">
              <a:spcBef>
                <a:spcPts val="0"/>
              </a:spcBef>
              <a:buNone/>
            </a:pPr>
            <a:r>
              <a:rPr lang="en" dirty="0"/>
              <a:t>Computation: Code Explanation</a:t>
            </a:r>
          </a:p>
        </p:txBody>
      </p:sp>
      <p:sp>
        <p:nvSpPr>
          <p:cNvPr id="101" name="Shape 101"/>
          <p:cNvSpPr txBox="1">
            <a:spLocks noGrp="1"/>
          </p:cNvSpPr>
          <p:nvPr>
            <p:ph type="body" idx="1"/>
          </p:nvPr>
        </p:nvSpPr>
        <p:spPr>
          <a:xfrm>
            <a:off x="0" y="314476"/>
            <a:ext cx="9144000" cy="4829025"/>
          </a:xfrm>
          <a:prstGeom prst="rect">
            <a:avLst/>
          </a:prstGeom>
        </p:spPr>
        <p:txBody>
          <a:bodyPr lIns="91425" tIns="91425" rIns="91425" bIns="91425" anchor="t" anchorCtr="0">
            <a:noAutofit/>
          </a:bodyPr>
          <a:lstStyle/>
          <a:p>
            <a:pPr lvl="0">
              <a:buClr>
                <a:schemeClr val="dk1"/>
              </a:buClr>
              <a:buSzPct val="61111"/>
            </a:pPr>
            <a:r>
              <a:rPr lang="en-US" sz="1600" dirty="0" smtClean="0"/>
              <a:t>Definition of </a:t>
            </a:r>
            <a:r>
              <a:rPr lang="en-US" sz="1600" dirty="0" err="1" smtClean="0"/>
              <a:t>ComputeDifferences</a:t>
            </a:r>
            <a:r>
              <a:rPr lang="en-US" sz="1600" dirty="0" smtClean="0"/>
              <a:t>(): (Explanation of this function on previous page)</a:t>
            </a:r>
          </a:p>
          <a:p>
            <a:pPr lvl="0">
              <a:buClr>
                <a:schemeClr val="dk1"/>
              </a:buClr>
              <a:buSzPct val="61111"/>
            </a:pPr>
            <a:endParaRPr lang="en-US" sz="1100" dirty="0" smtClean="0"/>
          </a:p>
          <a:p>
            <a:pPr lvl="0">
              <a:buClr>
                <a:schemeClr val="dk1"/>
              </a:buClr>
              <a:buSzPct val="61111"/>
            </a:pPr>
            <a:r>
              <a:rPr lang="en-US" sz="1100" dirty="0" err="1">
                <a:solidFill>
                  <a:srgbClr val="008000"/>
                </a:solidFill>
              </a:rPr>
              <a:t>def</a:t>
            </a:r>
            <a:r>
              <a:rPr lang="en-US" sz="1100" dirty="0">
                <a:solidFill>
                  <a:srgbClr val="008000"/>
                </a:solidFill>
              </a:rPr>
              <a:t> </a:t>
            </a:r>
            <a:r>
              <a:rPr lang="en-US" sz="1100" dirty="0" err="1">
                <a:solidFill>
                  <a:srgbClr val="008000"/>
                </a:solidFill>
              </a:rPr>
              <a:t>ComputeDifferences</a:t>
            </a:r>
            <a:r>
              <a:rPr lang="en-US" sz="1100" dirty="0">
                <a:solidFill>
                  <a:srgbClr val="008000"/>
                </a:solidFill>
              </a:rPr>
              <a:t>(</a:t>
            </a:r>
            <a:r>
              <a:rPr lang="en-US" sz="1100" dirty="0" err="1">
                <a:solidFill>
                  <a:srgbClr val="008000"/>
                </a:solidFill>
              </a:rPr>
              <a:t>InputImg</a:t>
            </a:r>
            <a:r>
              <a:rPr lang="en-US" sz="1100" dirty="0">
                <a:solidFill>
                  <a:srgbClr val="008000"/>
                </a:solidFill>
              </a:rPr>
              <a:t>, Library, Tile, </a:t>
            </a:r>
            <a:r>
              <a:rPr lang="en-US" sz="1100" dirty="0" err="1">
                <a:solidFill>
                  <a:srgbClr val="008000"/>
                </a:solidFill>
              </a:rPr>
              <a:t>OutputImageFile</a:t>
            </a:r>
            <a:r>
              <a:rPr lang="en-US" sz="1100" dirty="0">
                <a:solidFill>
                  <a:srgbClr val="008000"/>
                </a:solidFill>
              </a:rPr>
              <a:t>):</a:t>
            </a:r>
          </a:p>
          <a:p>
            <a:pPr lvl="0">
              <a:buClr>
                <a:schemeClr val="dk1"/>
              </a:buClr>
              <a:buSzPct val="61111"/>
            </a:pPr>
            <a:endParaRPr lang="en-US" sz="1100" dirty="0">
              <a:solidFill>
                <a:srgbClr val="008000"/>
              </a:solidFill>
            </a:endParaRPr>
          </a:p>
          <a:p>
            <a:pPr lvl="0">
              <a:buClr>
                <a:schemeClr val="dk1"/>
              </a:buClr>
              <a:buSzPct val="61111"/>
            </a:pPr>
            <a:r>
              <a:rPr lang="en-US" sz="1100" dirty="0">
                <a:solidFill>
                  <a:srgbClr val="008000"/>
                </a:solidFill>
              </a:rPr>
              <a:t>	rows = </a:t>
            </a:r>
            <a:r>
              <a:rPr lang="en-US" sz="1100" dirty="0" err="1">
                <a:solidFill>
                  <a:srgbClr val="008000"/>
                </a:solidFill>
              </a:rPr>
              <a:t>InputImg.shape</a:t>
            </a:r>
            <a:r>
              <a:rPr lang="en-US" sz="1100" dirty="0">
                <a:solidFill>
                  <a:srgbClr val="008000"/>
                </a:solidFill>
              </a:rPr>
              <a:t>[0]</a:t>
            </a:r>
          </a:p>
          <a:p>
            <a:pPr lvl="0">
              <a:buClr>
                <a:schemeClr val="dk1"/>
              </a:buClr>
              <a:buSzPct val="61111"/>
            </a:pPr>
            <a:r>
              <a:rPr lang="en-US" sz="1100" dirty="0">
                <a:solidFill>
                  <a:srgbClr val="008000"/>
                </a:solidFill>
              </a:rPr>
              <a:t>	cols = </a:t>
            </a:r>
            <a:r>
              <a:rPr lang="en-US" sz="1100" dirty="0" err="1">
                <a:solidFill>
                  <a:srgbClr val="008000"/>
                </a:solidFill>
              </a:rPr>
              <a:t>InputImg.shape</a:t>
            </a:r>
            <a:r>
              <a:rPr lang="en-US" sz="1100" dirty="0">
                <a:solidFill>
                  <a:srgbClr val="008000"/>
                </a:solidFill>
              </a:rPr>
              <a:t>[1]</a:t>
            </a:r>
          </a:p>
          <a:p>
            <a:pPr lvl="0">
              <a:buClr>
                <a:schemeClr val="dk1"/>
              </a:buClr>
              <a:buSzPct val="61111"/>
            </a:pPr>
            <a:endParaRPr lang="en-US" sz="1100" dirty="0">
              <a:solidFill>
                <a:srgbClr val="008000"/>
              </a:solidFill>
            </a:endParaRPr>
          </a:p>
          <a:p>
            <a:pPr lvl="0">
              <a:buClr>
                <a:schemeClr val="dk1"/>
              </a:buClr>
              <a:buSzPct val="61111"/>
            </a:pPr>
            <a:r>
              <a:rPr lang="en-US" sz="1100" dirty="0">
                <a:solidFill>
                  <a:srgbClr val="008000"/>
                </a:solidFill>
              </a:rPr>
              <a:t>	for </a:t>
            </a:r>
            <a:r>
              <a:rPr lang="en-US" sz="1100" dirty="0" err="1">
                <a:solidFill>
                  <a:srgbClr val="008000"/>
                </a:solidFill>
              </a:rPr>
              <a:t>i</a:t>
            </a:r>
            <a:r>
              <a:rPr lang="en-US" sz="1100" dirty="0">
                <a:solidFill>
                  <a:srgbClr val="008000"/>
                </a:solidFill>
              </a:rPr>
              <a:t> in range(0, rows/Tile):</a:t>
            </a:r>
          </a:p>
          <a:p>
            <a:pPr lvl="0">
              <a:buClr>
                <a:schemeClr val="dk1"/>
              </a:buClr>
              <a:buSzPct val="61111"/>
            </a:pPr>
            <a:r>
              <a:rPr lang="en-US" sz="1100" dirty="0">
                <a:solidFill>
                  <a:srgbClr val="008000"/>
                </a:solidFill>
              </a:rPr>
              <a:t>		for j in range(0, cols/Tile):</a:t>
            </a:r>
          </a:p>
          <a:p>
            <a:pPr lvl="0">
              <a:buClr>
                <a:schemeClr val="dk1"/>
              </a:buClr>
              <a:buSzPct val="61111"/>
            </a:pPr>
            <a:r>
              <a:rPr lang="en-US" sz="1100" dirty="0">
                <a:solidFill>
                  <a:srgbClr val="008000"/>
                </a:solidFill>
              </a:rPr>
              <a:t>			</a:t>
            </a:r>
            <a:r>
              <a:rPr lang="en-US" sz="1100" dirty="0" err="1">
                <a:solidFill>
                  <a:srgbClr val="008000"/>
                </a:solidFill>
              </a:rPr>
              <a:t>SingleTileImg</a:t>
            </a:r>
            <a:r>
              <a:rPr lang="en-US" sz="1100" dirty="0">
                <a:solidFill>
                  <a:srgbClr val="008000"/>
                </a:solidFill>
              </a:rPr>
              <a:t> = </a:t>
            </a:r>
            <a:r>
              <a:rPr lang="en-US" sz="1100" dirty="0" err="1">
                <a:solidFill>
                  <a:srgbClr val="008000"/>
                </a:solidFill>
              </a:rPr>
              <a:t>InputImg</a:t>
            </a:r>
            <a:r>
              <a:rPr lang="en-US" sz="1100" dirty="0">
                <a:solidFill>
                  <a:srgbClr val="008000"/>
                </a:solidFill>
              </a:rPr>
              <a:t>[</a:t>
            </a:r>
            <a:r>
              <a:rPr lang="en-US" sz="1100" dirty="0" err="1">
                <a:solidFill>
                  <a:srgbClr val="008000"/>
                </a:solidFill>
              </a:rPr>
              <a:t>i</a:t>
            </a:r>
            <a:r>
              <a:rPr lang="en-US" sz="1100" dirty="0">
                <a:solidFill>
                  <a:srgbClr val="008000"/>
                </a:solidFill>
              </a:rPr>
              <a:t> * Tile:(</a:t>
            </a:r>
            <a:r>
              <a:rPr lang="en-US" sz="1100" dirty="0" err="1">
                <a:solidFill>
                  <a:srgbClr val="008000"/>
                </a:solidFill>
              </a:rPr>
              <a:t>i</a:t>
            </a:r>
            <a:r>
              <a:rPr lang="en-US" sz="1100" dirty="0">
                <a:solidFill>
                  <a:srgbClr val="008000"/>
                </a:solidFill>
              </a:rPr>
              <a:t> + 1) * Tile, j * Tile:(j + 1) * Tile]</a:t>
            </a:r>
          </a:p>
          <a:p>
            <a:pPr lvl="0">
              <a:buClr>
                <a:schemeClr val="dk1"/>
              </a:buClr>
              <a:buSzPct val="61111"/>
            </a:pPr>
            <a:r>
              <a:rPr lang="en-US" sz="1100" dirty="0">
                <a:solidFill>
                  <a:srgbClr val="008000"/>
                </a:solidFill>
              </a:rPr>
              <a:t>			</a:t>
            </a:r>
            <a:r>
              <a:rPr lang="en-US" sz="1100" dirty="0" err="1">
                <a:solidFill>
                  <a:srgbClr val="008000"/>
                </a:solidFill>
              </a:rPr>
              <a:t>Red_Tile</a:t>
            </a:r>
            <a:r>
              <a:rPr lang="en-US" sz="1100" dirty="0">
                <a:solidFill>
                  <a:srgbClr val="008000"/>
                </a:solidFill>
              </a:rPr>
              <a:t>, </a:t>
            </a:r>
            <a:r>
              <a:rPr lang="en-US" sz="1100" dirty="0" err="1">
                <a:solidFill>
                  <a:srgbClr val="008000"/>
                </a:solidFill>
              </a:rPr>
              <a:t>Green_Tile</a:t>
            </a:r>
            <a:r>
              <a:rPr lang="en-US" sz="1100" dirty="0">
                <a:solidFill>
                  <a:srgbClr val="008000"/>
                </a:solidFill>
              </a:rPr>
              <a:t>, </a:t>
            </a:r>
            <a:r>
              <a:rPr lang="en-US" sz="1100" dirty="0" err="1">
                <a:solidFill>
                  <a:srgbClr val="008000"/>
                </a:solidFill>
              </a:rPr>
              <a:t>Blue_Tile</a:t>
            </a:r>
            <a:r>
              <a:rPr lang="en-US" sz="1100" dirty="0">
                <a:solidFill>
                  <a:srgbClr val="008000"/>
                </a:solidFill>
              </a:rPr>
              <a:t> = </a:t>
            </a:r>
            <a:r>
              <a:rPr lang="en-US" sz="1100" dirty="0" err="1">
                <a:solidFill>
                  <a:srgbClr val="008000"/>
                </a:solidFill>
              </a:rPr>
              <a:t>FindAverage</a:t>
            </a:r>
            <a:r>
              <a:rPr lang="en-US" sz="1100" dirty="0">
                <a:solidFill>
                  <a:srgbClr val="008000"/>
                </a:solidFill>
              </a:rPr>
              <a:t>(</a:t>
            </a:r>
            <a:r>
              <a:rPr lang="en-US" sz="1100" dirty="0" err="1">
                <a:solidFill>
                  <a:srgbClr val="008000"/>
                </a:solidFill>
              </a:rPr>
              <a:t>SingleTileImg</a:t>
            </a:r>
            <a:r>
              <a:rPr lang="en-US" sz="1100" dirty="0">
                <a:solidFill>
                  <a:srgbClr val="008000"/>
                </a:solidFill>
              </a:rPr>
              <a:t>)</a:t>
            </a:r>
          </a:p>
          <a:p>
            <a:pPr lvl="0">
              <a:buClr>
                <a:schemeClr val="dk1"/>
              </a:buClr>
              <a:buSzPct val="61111"/>
            </a:pPr>
            <a:endParaRPr lang="en-US" sz="1100" dirty="0">
              <a:solidFill>
                <a:srgbClr val="008000"/>
              </a:solidFill>
            </a:endParaRPr>
          </a:p>
          <a:p>
            <a:pPr lvl="0">
              <a:buClr>
                <a:schemeClr val="dk1"/>
              </a:buClr>
              <a:buSzPct val="61111"/>
            </a:pPr>
            <a:r>
              <a:rPr lang="en-US" sz="1100" dirty="0">
                <a:solidFill>
                  <a:srgbClr val="008000"/>
                </a:solidFill>
              </a:rPr>
              <a:t>			heap = []</a:t>
            </a:r>
          </a:p>
          <a:p>
            <a:pPr lvl="0">
              <a:buClr>
                <a:schemeClr val="dk1"/>
              </a:buClr>
              <a:buSzPct val="61111"/>
            </a:pPr>
            <a:endParaRPr lang="en-US" sz="1100" dirty="0">
              <a:solidFill>
                <a:srgbClr val="008000"/>
              </a:solidFill>
            </a:endParaRPr>
          </a:p>
          <a:p>
            <a:pPr lvl="0">
              <a:buClr>
                <a:schemeClr val="dk1"/>
              </a:buClr>
              <a:buSzPct val="61111"/>
            </a:pPr>
            <a:r>
              <a:rPr lang="en-US" sz="1100" dirty="0">
                <a:solidFill>
                  <a:srgbClr val="008000"/>
                </a:solidFill>
              </a:rPr>
              <a:t>		</a:t>
            </a:r>
            <a:r>
              <a:rPr lang="en-US" sz="1100" dirty="0" smtClean="0">
                <a:solidFill>
                  <a:srgbClr val="008000"/>
                </a:solidFill>
              </a:rPr>
              <a:t>	for </a:t>
            </a:r>
            <a:r>
              <a:rPr lang="en-US" sz="1100" dirty="0">
                <a:solidFill>
                  <a:srgbClr val="008000"/>
                </a:solidFill>
              </a:rPr>
              <a:t>key in </a:t>
            </a:r>
            <a:r>
              <a:rPr lang="en-US" sz="1100" dirty="0" err="1">
                <a:solidFill>
                  <a:srgbClr val="008000"/>
                </a:solidFill>
              </a:rPr>
              <a:t>Library.keys</a:t>
            </a:r>
            <a:r>
              <a:rPr lang="en-US" sz="1100" dirty="0">
                <a:solidFill>
                  <a:srgbClr val="008000"/>
                </a:solidFill>
              </a:rPr>
              <a:t>():</a:t>
            </a:r>
          </a:p>
          <a:p>
            <a:pPr lvl="0">
              <a:buClr>
                <a:schemeClr val="dk1"/>
              </a:buClr>
              <a:buSzPct val="61111"/>
            </a:pPr>
            <a:r>
              <a:rPr lang="en-US" sz="1100" dirty="0">
                <a:solidFill>
                  <a:srgbClr val="008000"/>
                </a:solidFill>
              </a:rPr>
              <a:t>			</a:t>
            </a:r>
            <a:r>
              <a:rPr lang="en-US" sz="1100" dirty="0" smtClean="0">
                <a:solidFill>
                  <a:srgbClr val="008000"/>
                </a:solidFill>
              </a:rPr>
              <a:t>    </a:t>
            </a:r>
            <a:r>
              <a:rPr lang="en-US" sz="1100" dirty="0" err="1" smtClean="0">
                <a:solidFill>
                  <a:srgbClr val="008000"/>
                </a:solidFill>
              </a:rPr>
              <a:t>Red_lib</a:t>
            </a:r>
            <a:r>
              <a:rPr lang="en-US" sz="1100" dirty="0" smtClean="0">
                <a:solidFill>
                  <a:srgbClr val="008000"/>
                </a:solidFill>
              </a:rPr>
              <a:t> </a:t>
            </a:r>
            <a:r>
              <a:rPr lang="en-US" sz="1100" dirty="0">
                <a:solidFill>
                  <a:srgbClr val="008000"/>
                </a:solidFill>
              </a:rPr>
              <a:t>= key[1]</a:t>
            </a:r>
          </a:p>
          <a:p>
            <a:pPr lvl="0">
              <a:buClr>
                <a:schemeClr val="dk1"/>
              </a:buClr>
              <a:buSzPct val="61111"/>
            </a:pPr>
            <a:r>
              <a:rPr lang="en-US" sz="1100" dirty="0">
                <a:solidFill>
                  <a:srgbClr val="008000"/>
                </a:solidFill>
              </a:rPr>
              <a:t>			 </a:t>
            </a:r>
            <a:r>
              <a:rPr lang="en-US" sz="1100" dirty="0" smtClean="0">
                <a:solidFill>
                  <a:srgbClr val="008000"/>
                </a:solidFill>
              </a:rPr>
              <a:t>   </a:t>
            </a:r>
            <a:r>
              <a:rPr lang="en-US" sz="1100" dirty="0" err="1" smtClean="0">
                <a:solidFill>
                  <a:srgbClr val="008000"/>
                </a:solidFill>
              </a:rPr>
              <a:t>Green_lib</a:t>
            </a:r>
            <a:r>
              <a:rPr lang="en-US" sz="1100" dirty="0" smtClean="0">
                <a:solidFill>
                  <a:srgbClr val="008000"/>
                </a:solidFill>
              </a:rPr>
              <a:t> </a:t>
            </a:r>
            <a:r>
              <a:rPr lang="en-US" sz="1100" dirty="0">
                <a:solidFill>
                  <a:srgbClr val="008000"/>
                </a:solidFill>
              </a:rPr>
              <a:t>= key[2]</a:t>
            </a:r>
          </a:p>
          <a:p>
            <a:pPr lvl="0">
              <a:buClr>
                <a:schemeClr val="dk1"/>
              </a:buClr>
              <a:buSzPct val="61111"/>
            </a:pPr>
            <a:r>
              <a:rPr lang="en-US" sz="1100" dirty="0">
                <a:solidFill>
                  <a:srgbClr val="008000"/>
                </a:solidFill>
              </a:rPr>
              <a:t>		</a:t>
            </a:r>
            <a:r>
              <a:rPr lang="en-US" sz="1100" dirty="0" smtClean="0">
                <a:solidFill>
                  <a:srgbClr val="008000"/>
                </a:solidFill>
              </a:rPr>
              <a:t>   	    </a:t>
            </a:r>
            <a:r>
              <a:rPr lang="en-US" sz="1100" dirty="0" err="1" smtClean="0">
                <a:solidFill>
                  <a:srgbClr val="008000"/>
                </a:solidFill>
              </a:rPr>
              <a:t>Blue_lib</a:t>
            </a:r>
            <a:r>
              <a:rPr lang="en-US" sz="1100" dirty="0" smtClean="0">
                <a:solidFill>
                  <a:srgbClr val="008000"/>
                </a:solidFill>
              </a:rPr>
              <a:t> </a:t>
            </a:r>
            <a:r>
              <a:rPr lang="en-US" sz="1100" dirty="0">
                <a:solidFill>
                  <a:srgbClr val="008000"/>
                </a:solidFill>
              </a:rPr>
              <a:t>= key[3]</a:t>
            </a:r>
          </a:p>
          <a:p>
            <a:pPr lvl="0">
              <a:buClr>
                <a:schemeClr val="dk1"/>
              </a:buClr>
              <a:buSzPct val="61111"/>
            </a:pPr>
            <a:endParaRPr lang="en-US" sz="1100" dirty="0">
              <a:solidFill>
                <a:srgbClr val="008000"/>
              </a:solidFill>
            </a:endParaRPr>
          </a:p>
          <a:p>
            <a:pPr lvl="0">
              <a:buClr>
                <a:schemeClr val="dk1"/>
              </a:buClr>
              <a:buSzPct val="61111"/>
            </a:pPr>
            <a:r>
              <a:rPr lang="en-US" sz="1100" dirty="0">
                <a:solidFill>
                  <a:srgbClr val="008000"/>
                </a:solidFill>
              </a:rPr>
              <a:t>			</a:t>
            </a:r>
            <a:r>
              <a:rPr lang="en-US" sz="1100" dirty="0" smtClean="0">
                <a:solidFill>
                  <a:srgbClr val="008000"/>
                </a:solidFill>
              </a:rPr>
              <a:t>     </a:t>
            </a:r>
            <a:r>
              <a:rPr lang="en-US" sz="1100" dirty="0" err="1" smtClean="0">
                <a:solidFill>
                  <a:srgbClr val="008000"/>
                </a:solidFill>
              </a:rPr>
              <a:t>MeanSquare</a:t>
            </a:r>
            <a:r>
              <a:rPr lang="en-US" sz="1100" dirty="0" smtClean="0">
                <a:solidFill>
                  <a:srgbClr val="008000"/>
                </a:solidFill>
              </a:rPr>
              <a:t> </a:t>
            </a:r>
            <a:r>
              <a:rPr lang="en-US" sz="1100" dirty="0">
                <a:solidFill>
                  <a:srgbClr val="008000"/>
                </a:solidFill>
              </a:rPr>
              <a:t>= </a:t>
            </a:r>
            <a:r>
              <a:rPr lang="en-US" sz="1100" dirty="0" err="1">
                <a:solidFill>
                  <a:srgbClr val="008000"/>
                </a:solidFill>
              </a:rPr>
              <a:t>pow</a:t>
            </a:r>
            <a:r>
              <a:rPr lang="en-US" sz="1100" dirty="0">
                <a:solidFill>
                  <a:srgbClr val="008000"/>
                </a:solidFill>
              </a:rPr>
              <a:t>((</a:t>
            </a:r>
            <a:r>
              <a:rPr lang="en-US" sz="1100" dirty="0" err="1">
                <a:solidFill>
                  <a:srgbClr val="008000"/>
                </a:solidFill>
              </a:rPr>
              <a:t>Red_lib</a:t>
            </a:r>
            <a:r>
              <a:rPr lang="en-US" sz="1100" dirty="0">
                <a:solidFill>
                  <a:srgbClr val="008000"/>
                </a:solidFill>
              </a:rPr>
              <a:t> - </a:t>
            </a:r>
            <a:r>
              <a:rPr lang="en-US" sz="1100" dirty="0" err="1">
                <a:solidFill>
                  <a:srgbClr val="008000"/>
                </a:solidFill>
              </a:rPr>
              <a:t>Red_Tile</a:t>
            </a:r>
            <a:r>
              <a:rPr lang="en-US" sz="1100" dirty="0">
                <a:solidFill>
                  <a:srgbClr val="008000"/>
                </a:solidFill>
              </a:rPr>
              <a:t>), 2) + </a:t>
            </a:r>
            <a:r>
              <a:rPr lang="en-US" sz="1100" dirty="0" err="1">
                <a:solidFill>
                  <a:srgbClr val="008000"/>
                </a:solidFill>
              </a:rPr>
              <a:t>pow</a:t>
            </a:r>
            <a:r>
              <a:rPr lang="en-US" sz="1100" dirty="0">
                <a:solidFill>
                  <a:srgbClr val="008000"/>
                </a:solidFill>
              </a:rPr>
              <a:t>((</a:t>
            </a:r>
            <a:r>
              <a:rPr lang="en-US" sz="1100" dirty="0" err="1">
                <a:solidFill>
                  <a:srgbClr val="008000"/>
                </a:solidFill>
              </a:rPr>
              <a:t>Green_lib</a:t>
            </a:r>
            <a:r>
              <a:rPr lang="en-US" sz="1100" dirty="0">
                <a:solidFill>
                  <a:srgbClr val="008000"/>
                </a:solidFill>
              </a:rPr>
              <a:t> - </a:t>
            </a:r>
            <a:r>
              <a:rPr lang="en-US" sz="1100" dirty="0" err="1">
                <a:solidFill>
                  <a:srgbClr val="008000"/>
                </a:solidFill>
              </a:rPr>
              <a:t>Green_Tile</a:t>
            </a:r>
            <a:r>
              <a:rPr lang="en-US" sz="1100" dirty="0">
                <a:solidFill>
                  <a:srgbClr val="008000"/>
                </a:solidFill>
              </a:rPr>
              <a:t>), 2) + </a:t>
            </a:r>
            <a:r>
              <a:rPr lang="en-US" sz="1100" dirty="0" err="1">
                <a:solidFill>
                  <a:srgbClr val="008000"/>
                </a:solidFill>
              </a:rPr>
              <a:t>pow</a:t>
            </a:r>
            <a:r>
              <a:rPr lang="en-US" sz="1100" dirty="0">
                <a:solidFill>
                  <a:srgbClr val="008000"/>
                </a:solidFill>
              </a:rPr>
              <a:t>((</a:t>
            </a:r>
            <a:r>
              <a:rPr lang="en-US" sz="1100" dirty="0" err="1">
                <a:solidFill>
                  <a:srgbClr val="008000"/>
                </a:solidFill>
              </a:rPr>
              <a:t>Blue_lib</a:t>
            </a:r>
            <a:r>
              <a:rPr lang="en-US" sz="1100" dirty="0">
                <a:solidFill>
                  <a:srgbClr val="008000"/>
                </a:solidFill>
              </a:rPr>
              <a:t> - </a:t>
            </a:r>
            <a:r>
              <a:rPr lang="en-US" sz="1100" dirty="0" err="1">
                <a:solidFill>
                  <a:srgbClr val="008000"/>
                </a:solidFill>
              </a:rPr>
              <a:t>Blue_Tile</a:t>
            </a:r>
            <a:r>
              <a:rPr lang="en-US" sz="1100" dirty="0">
                <a:solidFill>
                  <a:srgbClr val="008000"/>
                </a:solidFill>
              </a:rPr>
              <a:t>), 2)</a:t>
            </a:r>
          </a:p>
          <a:p>
            <a:pPr lvl="0">
              <a:buClr>
                <a:schemeClr val="dk1"/>
              </a:buClr>
              <a:buSzPct val="61111"/>
            </a:pPr>
            <a:r>
              <a:rPr lang="en-US" sz="1100" dirty="0">
                <a:solidFill>
                  <a:srgbClr val="008000"/>
                </a:solidFill>
              </a:rPr>
              <a:t>				</a:t>
            </a:r>
            <a:r>
              <a:rPr lang="en-US" sz="1100" dirty="0" err="1">
                <a:solidFill>
                  <a:srgbClr val="008000"/>
                </a:solidFill>
              </a:rPr>
              <a:t>heapq.heappush</a:t>
            </a:r>
            <a:r>
              <a:rPr lang="en-US" sz="1100" dirty="0">
                <a:solidFill>
                  <a:srgbClr val="008000"/>
                </a:solidFill>
              </a:rPr>
              <a:t>(heap, (</a:t>
            </a:r>
            <a:r>
              <a:rPr lang="en-US" sz="1100" dirty="0" err="1">
                <a:solidFill>
                  <a:srgbClr val="008000"/>
                </a:solidFill>
              </a:rPr>
              <a:t>MeanSquare</a:t>
            </a:r>
            <a:r>
              <a:rPr lang="en-US" sz="1100" dirty="0">
                <a:solidFill>
                  <a:srgbClr val="008000"/>
                </a:solidFill>
              </a:rPr>
              <a:t>, key))</a:t>
            </a:r>
          </a:p>
          <a:p>
            <a:pPr lvl="0">
              <a:buClr>
                <a:schemeClr val="dk1"/>
              </a:buClr>
              <a:buSzPct val="61111"/>
            </a:pPr>
            <a:endParaRPr lang="en-US" sz="1100" dirty="0">
              <a:solidFill>
                <a:srgbClr val="008000"/>
              </a:solidFill>
            </a:endParaRPr>
          </a:p>
          <a:p>
            <a:pPr lvl="0">
              <a:buClr>
                <a:schemeClr val="dk1"/>
              </a:buClr>
              <a:buSzPct val="61111"/>
            </a:pPr>
            <a:r>
              <a:rPr lang="en-US" sz="1100" dirty="0">
                <a:solidFill>
                  <a:srgbClr val="008000"/>
                </a:solidFill>
              </a:rPr>
              <a:t>			</a:t>
            </a:r>
            <a:r>
              <a:rPr lang="en-US" sz="1100" dirty="0" err="1">
                <a:solidFill>
                  <a:srgbClr val="008000"/>
                </a:solidFill>
              </a:rPr>
              <a:t>InputImg</a:t>
            </a:r>
            <a:r>
              <a:rPr lang="en-US" sz="1100" dirty="0">
                <a:solidFill>
                  <a:srgbClr val="008000"/>
                </a:solidFill>
              </a:rPr>
              <a:t>[</a:t>
            </a:r>
            <a:r>
              <a:rPr lang="en-US" sz="1100" dirty="0" err="1">
                <a:solidFill>
                  <a:srgbClr val="008000"/>
                </a:solidFill>
              </a:rPr>
              <a:t>i</a:t>
            </a:r>
            <a:r>
              <a:rPr lang="en-US" sz="1100" dirty="0">
                <a:solidFill>
                  <a:srgbClr val="008000"/>
                </a:solidFill>
              </a:rPr>
              <a:t> * Tile:(</a:t>
            </a:r>
            <a:r>
              <a:rPr lang="en-US" sz="1100" dirty="0" err="1">
                <a:solidFill>
                  <a:srgbClr val="008000"/>
                </a:solidFill>
              </a:rPr>
              <a:t>i</a:t>
            </a:r>
            <a:r>
              <a:rPr lang="en-US" sz="1100" dirty="0">
                <a:solidFill>
                  <a:srgbClr val="008000"/>
                </a:solidFill>
              </a:rPr>
              <a:t> + 1) * Tile, j * Tile:(j + 1) * Tile] = Library[heap[0][1]]</a:t>
            </a:r>
          </a:p>
          <a:p>
            <a:pPr lvl="0">
              <a:buClr>
                <a:schemeClr val="dk1"/>
              </a:buClr>
              <a:buSzPct val="61111"/>
            </a:pPr>
            <a:endParaRPr lang="en-US" sz="1100" dirty="0">
              <a:solidFill>
                <a:srgbClr val="008000"/>
              </a:solidFill>
            </a:endParaRPr>
          </a:p>
          <a:p>
            <a:pPr lvl="0">
              <a:buClr>
                <a:schemeClr val="dk1"/>
              </a:buClr>
              <a:buSzPct val="61111"/>
            </a:pPr>
            <a:endParaRPr lang="en-US" sz="1100" dirty="0">
              <a:solidFill>
                <a:srgbClr val="008000"/>
              </a:solidFill>
            </a:endParaRPr>
          </a:p>
          <a:p>
            <a:pPr lvl="0">
              <a:buClr>
                <a:schemeClr val="dk1"/>
              </a:buClr>
              <a:buSzPct val="61111"/>
            </a:pPr>
            <a:r>
              <a:rPr lang="en-US" sz="1100" dirty="0">
                <a:solidFill>
                  <a:srgbClr val="008000"/>
                </a:solidFill>
              </a:rPr>
              <a:t>	cv2.imwrite(</a:t>
            </a:r>
            <a:r>
              <a:rPr lang="en-US" sz="1100" dirty="0" err="1">
                <a:solidFill>
                  <a:srgbClr val="008000"/>
                </a:solidFill>
              </a:rPr>
              <a:t>OutputImageFile</a:t>
            </a:r>
            <a:r>
              <a:rPr lang="en-US" sz="1100" dirty="0">
                <a:solidFill>
                  <a:srgbClr val="008000"/>
                </a:solidFill>
              </a:rPr>
              <a:t>, </a:t>
            </a:r>
            <a:r>
              <a:rPr lang="en-US" sz="1100" dirty="0" err="1">
                <a:solidFill>
                  <a:srgbClr val="008000"/>
                </a:solidFill>
              </a:rPr>
              <a:t>InputImg</a:t>
            </a:r>
            <a:r>
              <a:rPr lang="en-US" sz="1100" dirty="0">
                <a:solidFill>
                  <a:srgbClr val="008000"/>
                </a:solidFill>
              </a:rPr>
              <a:t>)</a:t>
            </a:r>
            <a:endParaRPr lang="en-US" sz="1100" dirty="0">
              <a:solidFill>
                <a:srgbClr val="008000"/>
              </a:solidFill>
            </a:endParaRPr>
          </a:p>
        </p:txBody>
      </p:sp>
    </p:spTree>
    <p:extLst>
      <p:ext uri="{BB962C8B-B14F-4D97-AF65-F5344CB8AC3E}">
        <p14:creationId xmlns:p14="http://schemas.microsoft.com/office/powerpoint/2010/main" val="38788679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xfrm>
            <a:off x="0" y="16182"/>
            <a:ext cx="8229600" cy="857400"/>
          </a:xfrm>
          <a:prstGeom prst="rect">
            <a:avLst/>
          </a:prstGeom>
        </p:spPr>
        <p:txBody>
          <a:bodyPr lIns="91425" tIns="91425" rIns="91425" bIns="91425" anchor="b" anchorCtr="0">
            <a:noAutofit/>
          </a:bodyPr>
          <a:lstStyle/>
          <a:p>
            <a:pPr lvl="0" rtl="0">
              <a:spcBef>
                <a:spcPts val="0"/>
              </a:spcBef>
              <a:buNone/>
            </a:pPr>
            <a:r>
              <a:rPr lang="en" sz="3000" dirty="0"/>
              <a:t>Details: What worked?</a:t>
            </a:r>
          </a:p>
        </p:txBody>
      </p:sp>
      <p:sp>
        <p:nvSpPr>
          <p:cNvPr id="107" name="Shape 107"/>
          <p:cNvSpPr txBox="1">
            <a:spLocks noGrp="1"/>
          </p:cNvSpPr>
          <p:nvPr>
            <p:ph type="body" idx="1"/>
          </p:nvPr>
        </p:nvSpPr>
        <p:spPr>
          <a:xfrm>
            <a:off x="0" y="873582"/>
            <a:ext cx="9144000" cy="4269918"/>
          </a:xfrm>
          <a:prstGeom prst="rect">
            <a:avLst/>
          </a:prstGeom>
        </p:spPr>
        <p:txBody>
          <a:bodyPr lIns="91425" tIns="91425" rIns="91425" bIns="91425" anchor="t" anchorCtr="0">
            <a:noAutofit/>
          </a:bodyPr>
          <a:lstStyle/>
          <a:p>
            <a:pPr marL="457200" marR="0" lvl="0" indent="-381000" algn="l" rtl="0">
              <a:lnSpc>
                <a:spcPct val="100000"/>
              </a:lnSpc>
              <a:spcBef>
                <a:spcPts val="600"/>
              </a:spcBef>
              <a:spcAft>
                <a:spcPts val="0"/>
              </a:spcAft>
              <a:buClr>
                <a:schemeClr val="dk1"/>
              </a:buClr>
              <a:buSzPct val="100000"/>
              <a:buFont typeface="Arial"/>
            </a:pPr>
            <a:r>
              <a:rPr lang="en-US" sz="2400" dirty="0" smtClean="0">
                <a:solidFill>
                  <a:schemeClr val="dk1"/>
                </a:solidFill>
              </a:rPr>
              <a:t>The software worked very well for input images of any dimension as long as the size of the tile was smaller than the dimension of the input image itself. I made an executive decision to crop the input image to comply with the dimensions of the tiles. There are other techniques which could have been applied such as resize() or border fill algorithm.</a:t>
            </a:r>
          </a:p>
          <a:p>
            <a:pPr marL="457200" marR="0" lvl="0" indent="-381000" algn="l" rtl="0">
              <a:lnSpc>
                <a:spcPct val="100000"/>
              </a:lnSpc>
              <a:spcBef>
                <a:spcPts val="600"/>
              </a:spcBef>
              <a:spcAft>
                <a:spcPts val="0"/>
              </a:spcAft>
              <a:buClr>
                <a:schemeClr val="dk1"/>
              </a:buClr>
              <a:buSzPct val="100000"/>
              <a:buFont typeface="Arial"/>
            </a:pPr>
            <a:r>
              <a:rPr lang="en-US" sz="2400" dirty="0" smtClean="0">
                <a:solidFill>
                  <a:schemeClr val="dk1"/>
                </a:solidFill>
              </a:rPr>
              <a:t>The output images were of very high quality when viewed under low magnification and as the magnification of the output image was increased, once was successfully able to view the individual tiles that made up the output image.</a:t>
            </a:r>
            <a:endParaRPr lang="en" sz="2400" dirty="0">
              <a:solidFill>
                <a:schemeClr val="dk1"/>
              </a:solidFill>
            </a:endParaRPr>
          </a:p>
        </p:txBody>
      </p:sp>
      <p:sp>
        <p:nvSpPr>
          <p:cNvPr id="108" name="Shape 108"/>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rtl="0">
              <a:spcBef>
                <a:spcPts val="0"/>
              </a:spcBef>
              <a:buNone/>
            </a:pPr>
            <a:r>
              <a:rPr lang="en" sz="3000"/>
              <a:t>Details: What did not work? Why?</a:t>
            </a:r>
          </a:p>
        </p:txBody>
      </p:sp>
      <p:sp>
        <p:nvSpPr>
          <p:cNvPr id="114" name="Shape 114"/>
          <p:cNvSpPr txBox="1">
            <a:spLocks noGrp="1"/>
          </p:cNvSpPr>
          <p:nvPr>
            <p:ph type="body" idx="1"/>
          </p:nvPr>
        </p:nvSpPr>
        <p:spPr>
          <a:xfrm>
            <a:off x="0" y="955524"/>
            <a:ext cx="9144000" cy="4187976"/>
          </a:xfrm>
          <a:prstGeom prst="rect">
            <a:avLst/>
          </a:prstGeom>
        </p:spPr>
        <p:txBody>
          <a:bodyPr lIns="91425" tIns="91425" rIns="91425" bIns="91425" anchor="t" anchorCtr="0">
            <a:noAutofit/>
          </a:bodyPr>
          <a:lstStyle/>
          <a:p>
            <a:pPr marL="457200" marR="0" lvl="0" indent="-381000" algn="l" rtl="0">
              <a:lnSpc>
                <a:spcPct val="100000"/>
              </a:lnSpc>
              <a:spcBef>
                <a:spcPts val="600"/>
              </a:spcBef>
              <a:spcAft>
                <a:spcPts val="0"/>
              </a:spcAft>
              <a:buClr>
                <a:schemeClr val="dk1"/>
              </a:buClr>
              <a:buSzPct val="100000"/>
              <a:buFont typeface="Arial"/>
            </a:pPr>
            <a:r>
              <a:rPr lang="en-US" sz="2000" dirty="0" smtClean="0">
                <a:solidFill>
                  <a:schemeClr val="dk1"/>
                </a:solidFill>
              </a:rPr>
              <a:t>As I was playing with input images of various dimensions, I realized that if the input image was of low dimensions (pixel length x pixel width), the resultant image was of low resolution as well. As a result, I decided to use images of very high megapixel values (&gt;15 MP) for this project and come up with acceptable results. The reason why high dimensional pictures performed better than low dimensional pictures is because high dimensional pictures contain more information to denote a given point in the image (by virtue of having more pixels portray that point). As a result, a tile of 35 x 35 pixels, which is clearly visible to a human eye will be a very small portion of a high dimensional image when viewed under low magnification. On the other hand, low dimensional images offer less freedom to experiment with the tile size.</a:t>
            </a:r>
            <a:endParaRPr lang="en" sz="2000" dirty="0">
              <a:solidFill>
                <a:schemeClr val="dk1"/>
              </a:solidFill>
            </a:endParaRPr>
          </a:p>
        </p:txBody>
      </p:sp>
      <p:sp>
        <p:nvSpPr>
          <p:cNvPr id="115" name="Shape 115"/>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a:off x="457200" y="0"/>
            <a:ext cx="8229600" cy="857400"/>
          </a:xfrm>
          <a:prstGeom prst="rect">
            <a:avLst/>
          </a:prstGeom>
        </p:spPr>
        <p:txBody>
          <a:bodyPr lIns="91425" tIns="91425" rIns="91425" bIns="91425" anchor="b" anchorCtr="0">
            <a:noAutofit/>
          </a:bodyPr>
          <a:lstStyle/>
          <a:p>
            <a:pPr lvl="0" rtl="0">
              <a:spcBef>
                <a:spcPts val="0"/>
              </a:spcBef>
              <a:buNone/>
            </a:pPr>
            <a:r>
              <a:rPr lang="en" dirty="0"/>
              <a:t>Any additional details?</a:t>
            </a:r>
          </a:p>
        </p:txBody>
      </p:sp>
      <p:sp>
        <p:nvSpPr>
          <p:cNvPr id="121" name="Shape 121"/>
          <p:cNvSpPr txBox="1">
            <a:spLocks noGrp="1"/>
          </p:cNvSpPr>
          <p:nvPr>
            <p:ph type="body" idx="1"/>
          </p:nvPr>
        </p:nvSpPr>
        <p:spPr>
          <a:xfrm>
            <a:off x="0" y="857400"/>
            <a:ext cx="9144000" cy="4286175"/>
          </a:xfrm>
          <a:prstGeom prst="rect">
            <a:avLst/>
          </a:prstGeom>
        </p:spPr>
        <p:txBody>
          <a:bodyPr lIns="91425" tIns="91425" rIns="91425" bIns="91425" anchor="t" anchorCtr="0">
            <a:noAutofit/>
          </a:bodyPr>
          <a:lstStyle/>
          <a:p>
            <a:pPr marL="457200" lvl="0" indent="-381000">
              <a:spcBef>
                <a:spcPts val="600"/>
              </a:spcBef>
              <a:buClr>
                <a:schemeClr val="dk1"/>
              </a:buClr>
              <a:buFont typeface="Arial"/>
            </a:pPr>
            <a:r>
              <a:rPr lang="en-US" sz="2000" dirty="0" smtClean="0">
                <a:solidFill>
                  <a:schemeClr val="dk1"/>
                </a:solidFill>
              </a:rPr>
              <a:t>I also worked on using other algorithms from the </a:t>
            </a:r>
            <a:r>
              <a:rPr lang="en-US" sz="2000" dirty="0">
                <a:solidFill>
                  <a:schemeClr val="dk1"/>
                </a:solidFill>
              </a:rPr>
              <a:t>cv2</a:t>
            </a:r>
            <a:r>
              <a:rPr lang="en-US" sz="2000" dirty="0" smtClean="0">
                <a:solidFill>
                  <a:schemeClr val="dk1"/>
                </a:solidFill>
              </a:rPr>
              <a:t>.compareHist</a:t>
            </a:r>
            <a:r>
              <a:rPr lang="en-US" sz="2000" dirty="0">
                <a:solidFill>
                  <a:schemeClr val="dk1"/>
                </a:solidFill>
              </a:rPr>
              <a:t>(</a:t>
            </a:r>
            <a:r>
              <a:rPr lang="en-US" sz="2000" dirty="0" smtClean="0">
                <a:solidFill>
                  <a:schemeClr val="dk1"/>
                </a:solidFill>
              </a:rPr>
              <a:t>) function to compute image </a:t>
            </a:r>
            <a:r>
              <a:rPr lang="en-US" sz="2000" dirty="0" smtClean="0">
                <a:solidFill>
                  <a:schemeClr val="dk1"/>
                </a:solidFill>
              </a:rPr>
              <a:t>similarity instead of the plain vanilla average RGB computation and its comparison. The different metrics that I played with are as follows:</a:t>
            </a:r>
          </a:p>
          <a:p>
            <a:r>
              <a:rPr lang="en-US" sz="2000" b="1" dirty="0"/>
              <a:t>CV_COMP_CORREL</a:t>
            </a:r>
            <a:r>
              <a:rPr lang="en-US" sz="2000" dirty="0"/>
              <a:t> </a:t>
            </a:r>
            <a:r>
              <a:rPr lang="en-US" sz="2000" dirty="0" smtClean="0"/>
              <a:t>: Correlation</a:t>
            </a:r>
            <a:endParaRPr lang="en-US" sz="2000" dirty="0"/>
          </a:p>
          <a:p>
            <a:r>
              <a:rPr lang="en-US" sz="2000" b="1" dirty="0"/>
              <a:t>CV_COMP_CHISQR</a:t>
            </a:r>
            <a:r>
              <a:rPr lang="en-US" sz="2000" dirty="0"/>
              <a:t> </a:t>
            </a:r>
            <a:r>
              <a:rPr lang="en-US" sz="2000" dirty="0" smtClean="0"/>
              <a:t>: Chi</a:t>
            </a:r>
            <a:r>
              <a:rPr lang="en-US" sz="2000" dirty="0"/>
              <a:t>-Square</a:t>
            </a:r>
          </a:p>
          <a:p>
            <a:r>
              <a:rPr lang="en-US" sz="2000" b="1" dirty="0"/>
              <a:t>CV_COMP_INTERSECT</a:t>
            </a:r>
            <a:r>
              <a:rPr lang="en-US" sz="2000" dirty="0"/>
              <a:t> </a:t>
            </a:r>
            <a:r>
              <a:rPr lang="en-US" sz="2000" dirty="0" smtClean="0"/>
              <a:t>: Intersection</a:t>
            </a:r>
            <a:endParaRPr lang="en-US" sz="2000" dirty="0"/>
          </a:p>
          <a:p>
            <a:r>
              <a:rPr lang="en-US" sz="2000" b="1" dirty="0"/>
              <a:t>CV_COMP_BHATTACHARYYA</a:t>
            </a:r>
            <a:r>
              <a:rPr lang="en-US" sz="2000" dirty="0"/>
              <a:t> </a:t>
            </a:r>
            <a:r>
              <a:rPr lang="en-US" sz="2000" dirty="0" smtClean="0"/>
              <a:t>:Bhattacharyya distance</a:t>
            </a:r>
            <a:endParaRPr lang="en-US" sz="2000" dirty="0">
              <a:solidFill>
                <a:schemeClr val="dk1"/>
              </a:solidFill>
            </a:endParaRPr>
          </a:p>
          <a:p>
            <a:endParaRPr lang="en-US" sz="2000" dirty="0">
              <a:solidFill>
                <a:schemeClr val="dk1"/>
              </a:solidFill>
            </a:endParaRPr>
          </a:p>
          <a:p>
            <a:r>
              <a:rPr lang="en-US" sz="2000" dirty="0" smtClean="0">
                <a:solidFill>
                  <a:schemeClr val="dk1"/>
                </a:solidFill>
              </a:rPr>
              <a:t>The code for this functionality can be found in </a:t>
            </a:r>
            <a:r>
              <a:rPr lang="en-US" sz="2000" dirty="0" err="1" smtClean="0">
                <a:solidFill>
                  <a:schemeClr val="dk1"/>
                </a:solidFill>
              </a:rPr>
              <a:t>mosaic_histogram_diff.py</a:t>
            </a:r>
            <a:endParaRPr lang="en-US" sz="2000" dirty="0">
              <a:solidFill>
                <a:schemeClr val="dk1"/>
              </a:solidFill>
            </a:endParaRPr>
          </a:p>
          <a:p>
            <a:r>
              <a:rPr lang="en-US" sz="2000" dirty="0" smtClean="0">
                <a:solidFill>
                  <a:schemeClr val="dk1"/>
                </a:solidFill>
              </a:rPr>
              <a:t>Per my experiments, Chi-square algorithm seemed to work very well in order to compute the similarity between a given tile and a sample image. Although, the results were neither better or worse compared to average RGB algorithm.</a:t>
            </a:r>
            <a:endParaRPr lang="en-US" sz="2000" dirty="0"/>
          </a:p>
        </p:txBody>
      </p:sp>
      <p:sp>
        <p:nvSpPr>
          <p:cNvPr id="122" name="Shape 122"/>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Shape 127"/>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spcBef>
                <a:spcPts val="600"/>
              </a:spcBef>
              <a:buClr>
                <a:schemeClr val="dk1"/>
              </a:buClr>
              <a:buSzPct val="36666"/>
              <a:buFont typeface="Arial"/>
              <a:buNone/>
            </a:pPr>
            <a:r>
              <a:rPr lang="en" sz="3000"/>
              <a:t>Details: What would you do differently?</a:t>
            </a:r>
          </a:p>
        </p:txBody>
      </p:sp>
      <p:sp>
        <p:nvSpPr>
          <p:cNvPr id="128" name="Shape 128"/>
          <p:cNvSpPr txBox="1">
            <a:spLocks noGrp="1"/>
          </p:cNvSpPr>
          <p:nvPr>
            <p:ph type="body" idx="1"/>
          </p:nvPr>
        </p:nvSpPr>
        <p:spPr>
          <a:xfrm>
            <a:off x="457200" y="1200150"/>
            <a:ext cx="8229600" cy="3725699"/>
          </a:xfrm>
          <a:prstGeom prst="rect">
            <a:avLst/>
          </a:prstGeom>
        </p:spPr>
        <p:txBody>
          <a:bodyPr lIns="91425" tIns="91425" rIns="91425" bIns="91425" anchor="t" anchorCtr="0">
            <a:noAutofit/>
          </a:bodyPr>
          <a:lstStyle/>
          <a:p>
            <a:pPr lvl="0" rtl="0">
              <a:spcBef>
                <a:spcPts val="0"/>
              </a:spcBef>
              <a:buNone/>
            </a:pPr>
            <a:r>
              <a:rPr lang="en-US" sz="2000" dirty="0" smtClean="0">
                <a:solidFill>
                  <a:schemeClr val="dk1"/>
                </a:solidFill>
              </a:rPr>
              <a:t>If I were to add more features into this system, I would have added a way to automatically download sample images from the web based on user preference for a category of images to be used to build a photomosaic. I did try to play with this but my function calls to fetch the images returned images of very low resolution. Ultimately, I decided to download high resolution images manually instead. It would have been nice to finish that part of the project to download high quality images from the web.</a:t>
            </a:r>
            <a:endParaRPr lang="en" sz="2000" dirty="0">
              <a:solidFill>
                <a:schemeClr val="dk1"/>
              </a:solidFill>
            </a:endParaRPr>
          </a:p>
          <a:p>
            <a:pPr lvl="0" rtl="0">
              <a:spcBef>
                <a:spcPts val="0"/>
              </a:spcBef>
              <a:buNone/>
            </a:pPr>
            <a:endParaRPr sz="2400" dirty="0">
              <a:solidFill>
                <a:schemeClr val="dk1"/>
              </a:solidFill>
            </a:endParaRPr>
          </a:p>
          <a:p>
            <a:pPr lvl="0" rtl="0">
              <a:spcBef>
                <a:spcPts val="0"/>
              </a:spcBef>
              <a:buNone/>
            </a:pPr>
            <a:endParaRPr sz="2400" dirty="0">
              <a:solidFill>
                <a:schemeClr val="dk1"/>
              </a:solidFill>
            </a:endParaRPr>
          </a:p>
          <a:p>
            <a:pPr lvl="0">
              <a:spcBef>
                <a:spcPts val="0"/>
              </a:spcBef>
              <a:buNone/>
            </a:pPr>
            <a:endParaRPr dirty="0"/>
          </a:p>
        </p:txBody>
      </p:sp>
      <p:sp>
        <p:nvSpPr>
          <p:cNvPr id="129" name="Shape 129"/>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title"/>
          </p:nvPr>
        </p:nvSpPr>
        <p:spPr>
          <a:xfrm>
            <a:off x="457200" y="205978"/>
            <a:ext cx="8229600" cy="857400"/>
          </a:xfrm>
          <a:prstGeom prst="rect">
            <a:avLst/>
          </a:prstGeom>
        </p:spPr>
        <p:txBody>
          <a:bodyPr lIns="91425" tIns="91425" rIns="91425" bIns="91425" anchor="b" anchorCtr="0">
            <a:noAutofit/>
          </a:bodyPr>
          <a:lstStyle/>
          <a:p>
            <a:pPr lvl="0">
              <a:spcBef>
                <a:spcPts val="0"/>
              </a:spcBef>
              <a:buNone/>
            </a:pPr>
            <a:r>
              <a:rPr lang="en"/>
              <a:t>Resources </a:t>
            </a:r>
          </a:p>
        </p:txBody>
      </p:sp>
      <p:sp>
        <p:nvSpPr>
          <p:cNvPr id="135" name="Shape 135"/>
          <p:cNvSpPr txBox="1">
            <a:spLocks noGrp="1"/>
          </p:cNvSpPr>
          <p:nvPr>
            <p:ph type="body" idx="1"/>
          </p:nvPr>
        </p:nvSpPr>
        <p:spPr>
          <a:xfrm>
            <a:off x="0" y="1063378"/>
            <a:ext cx="9144000" cy="4080122"/>
          </a:xfrm>
          <a:prstGeom prst="rect">
            <a:avLst/>
          </a:prstGeom>
        </p:spPr>
        <p:txBody>
          <a:bodyPr lIns="91425" tIns="91425" rIns="91425" bIns="91425" anchor="t" anchorCtr="0">
            <a:noAutofit/>
          </a:bodyPr>
          <a:lstStyle/>
          <a:p>
            <a:pPr marL="533400" lvl="0" indent="-457200">
              <a:spcBef>
                <a:spcPts val="0"/>
              </a:spcBef>
              <a:buClr>
                <a:schemeClr val="dk1"/>
              </a:buClr>
              <a:buSzPct val="100000"/>
              <a:buAutoNum type="arabicParenR"/>
            </a:pPr>
            <a:r>
              <a:rPr lang="en-US" sz="2400" dirty="0" smtClean="0">
                <a:solidFill>
                  <a:schemeClr val="dk1"/>
                </a:solidFill>
              </a:rPr>
              <a:t>Google Images for all Input </a:t>
            </a:r>
            <a:r>
              <a:rPr lang="en-US" sz="2400" dirty="0" smtClean="0">
                <a:solidFill>
                  <a:schemeClr val="dk1"/>
                </a:solidFill>
              </a:rPr>
              <a:t>and sample images</a:t>
            </a:r>
          </a:p>
          <a:p>
            <a:pPr marL="533400" lvl="0" indent="-457200">
              <a:buClr>
                <a:schemeClr val="dk1"/>
              </a:buClr>
              <a:buAutoNum type="arabicParenR"/>
            </a:pPr>
            <a:r>
              <a:rPr lang="en-US" sz="2400" dirty="0">
                <a:solidFill>
                  <a:schemeClr val="dk1"/>
                </a:solidFill>
                <a:hlinkClick r:id="rId3"/>
              </a:rPr>
              <a:t>http://docs.opencv.org/2.4/modules/imgproc/doc/histograms.html?highlight=</a:t>
            </a:r>
            <a:r>
              <a:rPr lang="en-US" sz="2400" dirty="0" smtClean="0">
                <a:solidFill>
                  <a:schemeClr val="dk1"/>
                </a:solidFill>
                <a:hlinkClick r:id="rId3"/>
              </a:rPr>
              <a:t>comparehist</a:t>
            </a:r>
            <a:endParaRPr lang="en-US" sz="2400" dirty="0">
              <a:solidFill>
                <a:schemeClr val="dk1"/>
              </a:solidFill>
            </a:endParaRPr>
          </a:p>
          <a:p>
            <a:pPr marL="533400" lvl="0" indent="-457200">
              <a:buClr>
                <a:schemeClr val="dk1"/>
              </a:buClr>
              <a:buAutoNum type="arabicParenR"/>
            </a:pPr>
            <a:r>
              <a:rPr lang="en-US" sz="2400" dirty="0" smtClean="0">
                <a:solidFill>
                  <a:schemeClr val="dk1"/>
                </a:solidFill>
                <a:hlinkClick r:id="rId4"/>
              </a:rPr>
              <a:t>https</a:t>
            </a:r>
            <a:r>
              <a:rPr lang="en-US" sz="2400" dirty="0">
                <a:solidFill>
                  <a:schemeClr val="dk1"/>
                </a:solidFill>
                <a:hlinkClick r:id="rId4"/>
              </a:rPr>
              <a:t>://en.wikipedia.org/wiki/</a:t>
            </a:r>
            <a:r>
              <a:rPr lang="en-US" sz="2400" dirty="0" smtClean="0">
                <a:solidFill>
                  <a:schemeClr val="dk1"/>
                </a:solidFill>
                <a:hlinkClick r:id="rId4"/>
              </a:rPr>
              <a:t>Photographic_mosaic</a:t>
            </a:r>
            <a:endParaRPr lang="en-US" sz="2400" dirty="0" smtClean="0">
              <a:solidFill>
                <a:schemeClr val="dk1"/>
              </a:solidFill>
            </a:endParaRPr>
          </a:p>
          <a:p>
            <a:pPr marL="533400" lvl="0" indent="-457200">
              <a:buClr>
                <a:schemeClr val="dk1"/>
              </a:buClr>
              <a:buAutoNum type="arabicParenR"/>
            </a:pPr>
            <a:r>
              <a:rPr lang="en-US" sz="2400" dirty="0" smtClean="0">
                <a:solidFill>
                  <a:schemeClr val="dk1"/>
                </a:solidFill>
                <a:hlinkClick r:id="rId5"/>
              </a:rPr>
              <a:t>https</a:t>
            </a:r>
            <a:r>
              <a:rPr lang="en-US" sz="2400" dirty="0">
                <a:solidFill>
                  <a:schemeClr val="dk1"/>
                </a:solidFill>
                <a:hlinkClick r:id="rId5"/>
              </a:rPr>
              <a:t>://github.com/nmtgpta/</a:t>
            </a:r>
            <a:r>
              <a:rPr lang="en-US" sz="2400" dirty="0" smtClean="0">
                <a:solidFill>
                  <a:schemeClr val="dk1"/>
                </a:solidFill>
                <a:hlinkClick r:id="rId5"/>
              </a:rPr>
              <a:t>CompPhoto</a:t>
            </a:r>
            <a:endParaRPr lang="en-US" sz="2400" dirty="0" smtClean="0">
              <a:solidFill>
                <a:schemeClr val="dk1"/>
              </a:solidFill>
            </a:endParaRPr>
          </a:p>
          <a:p>
            <a:pPr marL="533400" lvl="0" indent="-457200">
              <a:buClr>
                <a:schemeClr val="dk1"/>
              </a:buClr>
              <a:buAutoNum type="arabicParenR"/>
            </a:pPr>
            <a:r>
              <a:rPr lang="en-US" sz="2400" dirty="0" smtClean="0">
                <a:solidFill>
                  <a:schemeClr val="dk1"/>
                </a:solidFill>
                <a:hlinkClick r:id="rId6"/>
              </a:rPr>
              <a:t>http</a:t>
            </a:r>
            <a:r>
              <a:rPr lang="en-US" sz="2400" dirty="0">
                <a:solidFill>
                  <a:schemeClr val="dk1"/>
                </a:solidFill>
                <a:hlinkClick r:id="rId6"/>
              </a:rPr>
              <a:t>://www.cs.virginia.edu/cs150/ps/ps1</a:t>
            </a:r>
            <a:r>
              <a:rPr lang="en-US" sz="2400" dirty="0" smtClean="0">
                <a:solidFill>
                  <a:schemeClr val="dk1"/>
                </a:solidFill>
                <a:hlinkClick r:id="rId6"/>
              </a:rPr>
              <a:t>/</a:t>
            </a:r>
            <a:endParaRPr lang="en-US" sz="2400" dirty="0" smtClean="0">
              <a:solidFill>
                <a:schemeClr val="dk1"/>
              </a:solidFill>
            </a:endParaRPr>
          </a:p>
          <a:p>
            <a:pPr marL="533400" lvl="0" indent="-457200">
              <a:buClr>
                <a:schemeClr val="dk1"/>
              </a:buClr>
              <a:buAutoNum type="arabicParenR"/>
            </a:pPr>
            <a:endParaRPr lang="en-US" sz="2400" dirty="0">
              <a:solidFill>
                <a:schemeClr val="dk1"/>
              </a:solidFill>
            </a:endParaRPr>
          </a:p>
          <a:p>
            <a:pPr marL="457200" indent="-381000">
              <a:buClr>
                <a:schemeClr val="dk1"/>
              </a:buClr>
            </a:pPr>
            <a:r>
              <a:rPr lang="en-US" sz="2400" dirty="0" smtClean="0">
                <a:solidFill>
                  <a:schemeClr val="dk1"/>
                </a:solidFill>
              </a:rPr>
              <a:t>All the results are available to be downloaded from this page: </a:t>
            </a:r>
            <a:r>
              <a:rPr lang="en-US" sz="2400" dirty="0">
                <a:hlinkClick r:id="rId7"/>
              </a:rPr>
              <a:t>https://github.com/nmtgpta/CompPhoto/tree/master/Results</a:t>
            </a:r>
            <a:endParaRPr lang="en" sz="2400" dirty="0"/>
          </a:p>
          <a:p>
            <a:pPr marL="457200" lvl="0" indent="-381000">
              <a:spcBef>
                <a:spcPts val="0"/>
              </a:spcBef>
              <a:buClr>
                <a:schemeClr val="dk1"/>
              </a:buClr>
              <a:buSzPct val="100000"/>
            </a:pPr>
            <a:endParaRPr lang="en" sz="2400" dirty="0">
              <a:solidFill>
                <a:schemeClr val="dk1"/>
              </a:solidFill>
            </a:endParaRPr>
          </a:p>
        </p:txBody>
      </p:sp>
      <p:sp>
        <p:nvSpPr>
          <p:cNvPr id="136" name="Shape 136"/>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0" y="13816"/>
            <a:ext cx="8229600" cy="615136"/>
          </a:xfrm>
          <a:prstGeom prst="rect">
            <a:avLst/>
          </a:prstGeom>
        </p:spPr>
        <p:txBody>
          <a:bodyPr lIns="91425" tIns="91425" rIns="91425" bIns="91425" anchor="b" anchorCtr="0">
            <a:noAutofit/>
          </a:bodyPr>
          <a:lstStyle/>
          <a:p>
            <a:pPr lvl="0">
              <a:spcBef>
                <a:spcPts val="0"/>
              </a:spcBef>
              <a:buNone/>
            </a:pPr>
            <a:r>
              <a:rPr lang="en" dirty="0"/>
              <a:t>Your Code </a:t>
            </a:r>
          </a:p>
        </p:txBody>
      </p:sp>
      <p:sp>
        <p:nvSpPr>
          <p:cNvPr id="149" name="Shape 149"/>
          <p:cNvSpPr txBox="1">
            <a:spLocks noGrp="1"/>
          </p:cNvSpPr>
          <p:nvPr>
            <p:ph type="body" idx="1"/>
          </p:nvPr>
        </p:nvSpPr>
        <p:spPr>
          <a:xfrm>
            <a:off x="0" y="483810"/>
            <a:ext cx="9144000" cy="4659690"/>
          </a:xfrm>
          <a:prstGeom prst="rect">
            <a:avLst/>
          </a:prstGeom>
        </p:spPr>
        <p:txBody>
          <a:bodyPr lIns="91425" tIns="91425" rIns="91425" bIns="91425" anchor="t" anchorCtr="0">
            <a:noAutofit/>
          </a:bodyPr>
          <a:lstStyle/>
          <a:p>
            <a:pPr lvl="0"/>
            <a:r>
              <a:rPr lang="en-US" sz="1100" dirty="0" smtClean="0"/>
              <a:t>The code is available on the following </a:t>
            </a:r>
            <a:r>
              <a:rPr lang="en-US" sz="1100" dirty="0" err="1" smtClean="0"/>
              <a:t>github</a:t>
            </a:r>
            <a:r>
              <a:rPr lang="en-US" sz="1100" dirty="0"/>
              <a:t> location: </a:t>
            </a:r>
            <a:r>
              <a:rPr lang="en-US" sz="1100" dirty="0">
                <a:hlinkClick r:id="rId3"/>
              </a:rPr>
              <a:t>https://github.com/nmtgpta/CompPhoto/blob/master/</a:t>
            </a:r>
            <a:r>
              <a:rPr lang="en-US" sz="1100" dirty="0" smtClean="0">
                <a:hlinkClick r:id="rId3"/>
              </a:rPr>
              <a:t>mosaic.py</a:t>
            </a:r>
            <a:endParaRPr lang="en-US" sz="1100" dirty="0" smtClean="0"/>
          </a:p>
          <a:p>
            <a:pPr lvl="0"/>
            <a:endParaRPr lang="en-US" sz="1100" dirty="0"/>
          </a:p>
          <a:p>
            <a:pPr lvl="0"/>
            <a:r>
              <a:rPr lang="en-US" sz="1100" dirty="0" smtClean="0"/>
              <a:t>The source is as follows:</a:t>
            </a:r>
          </a:p>
          <a:p>
            <a:pPr lvl="0"/>
            <a:endParaRPr lang="en-US" sz="1100" dirty="0"/>
          </a:p>
          <a:p>
            <a:pPr lvl="0"/>
            <a:r>
              <a:rPr lang="pt-BR" sz="1100" dirty="0" err="1"/>
              <a:t>import</a:t>
            </a:r>
            <a:r>
              <a:rPr lang="pt-BR" sz="1100" dirty="0"/>
              <a:t> os</a:t>
            </a:r>
          </a:p>
          <a:p>
            <a:pPr lvl="0"/>
            <a:r>
              <a:rPr lang="pt-BR" sz="1100" dirty="0" err="1"/>
              <a:t>import</a:t>
            </a:r>
            <a:r>
              <a:rPr lang="pt-BR" sz="1100" dirty="0"/>
              <a:t> cv2</a:t>
            </a:r>
          </a:p>
          <a:p>
            <a:pPr lvl="0"/>
            <a:r>
              <a:rPr lang="pt-BR" sz="1100" dirty="0" err="1"/>
              <a:t>import</a:t>
            </a:r>
            <a:r>
              <a:rPr lang="pt-BR" sz="1100" dirty="0"/>
              <a:t> </a:t>
            </a:r>
            <a:r>
              <a:rPr lang="pt-BR" sz="1100" dirty="0" err="1"/>
              <a:t>numpy</a:t>
            </a:r>
            <a:r>
              <a:rPr lang="pt-BR" sz="1100" dirty="0"/>
              <a:t> as </a:t>
            </a:r>
            <a:r>
              <a:rPr lang="pt-BR" sz="1100" dirty="0" err="1"/>
              <a:t>np</a:t>
            </a:r>
            <a:endParaRPr lang="pt-BR" sz="1100" dirty="0"/>
          </a:p>
          <a:p>
            <a:pPr lvl="0"/>
            <a:r>
              <a:rPr lang="pt-BR" sz="1100" dirty="0" err="1"/>
              <a:t>import</a:t>
            </a:r>
            <a:r>
              <a:rPr lang="pt-BR" sz="1100" dirty="0"/>
              <a:t> </a:t>
            </a:r>
            <a:r>
              <a:rPr lang="pt-BR" sz="1100" dirty="0" err="1"/>
              <a:t>sys</a:t>
            </a:r>
            <a:endParaRPr lang="pt-BR" sz="1100" dirty="0"/>
          </a:p>
          <a:p>
            <a:pPr lvl="0"/>
            <a:r>
              <a:rPr lang="pt-BR" sz="1100" dirty="0" err="1"/>
              <a:t>import</a:t>
            </a:r>
            <a:r>
              <a:rPr lang="pt-BR" sz="1100" dirty="0"/>
              <a:t> </a:t>
            </a:r>
            <a:r>
              <a:rPr lang="pt-BR" sz="1100" dirty="0" err="1"/>
              <a:t>scipy</a:t>
            </a:r>
            <a:r>
              <a:rPr lang="pt-BR" sz="1100" dirty="0"/>
              <a:t> as </a:t>
            </a:r>
            <a:r>
              <a:rPr lang="pt-BR" sz="1100" dirty="0" err="1"/>
              <a:t>sp</a:t>
            </a:r>
            <a:endParaRPr lang="pt-BR" sz="1100" dirty="0"/>
          </a:p>
          <a:p>
            <a:pPr lvl="0"/>
            <a:r>
              <a:rPr lang="pt-BR" sz="1100" dirty="0" err="1"/>
              <a:t>import</a:t>
            </a:r>
            <a:r>
              <a:rPr lang="pt-BR" sz="1100" dirty="0"/>
              <a:t> </a:t>
            </a:r>
            <a:r>
              <a:rPr lang="pt-BR" sz="1100" dirty="0" err="1"/>
              <a:t>glob</a:t>
            </a:r>
            <a:endParaRPr lang="pt-BR" sz="1100" dirty="0"/>
          </a:p>
          <a:p>
            <a:pPr lvl="0"/>
            <a:r>
              <a:rPr lang="pt-BR" sz="1100" dirty="0" err="1"/>
              <a:t>import</a:t>
            </a:r>
            <a:r>
              <a:rPr lang="pt-BR" sz="1100" dirty="0"/>
              <a:t> </a:t>
            </a:r>
            <a:r>
              <a:rPr lang="pt-BR" sz="1100" dirty="0" err="1"/>
              <a:t>heapq</a:t>
            </a:r>
            <a:endParaRPr lang="pt-BR" sz="1100" dirty="0"/>
          </a:p>
          <a:p>
            <a:pPr lvl="0"/>
            <a:endParaRPr lang="pt-BR" sz="1100" dirty="0"/>
          </a:p>
          <a:p>
            <a:pPr lvl="0"/>
            <a:r>
              <a:rPr lang="pt-BR" sz="1100" dirty="0" err="1"/>
              <a:t>def</a:t>
            </a:r>
            <a:r>
              <a:rPr lang="pt-BR" sz="1100" dirty="0"/>
              <a:t> </a:t>
            </a:r>
            <a:r>
              <a:rPr lang="pt-BR" sz="1100" dirty="0" err="1"/>
              <a:t>FindAverage</a:t>
            </a:r>
            <a:r>
              <a:rPr lang="pt-BR" sz="1100" dirty="0"/>
              <a:t>(</a:t>
            </a:r>
            <a:r>
              <a:rPr lang="pt-BR" sz="1100" dirty="0" err="1"/>
              <a:t>image</a:t>
            </a:r>
            <a:r>
              <a:rPr lang="pt-BR" sz="1100" dirty="0"/>
              <a:t>):</a:t>
            </a:r>
          </a:p>
          <a:p>
            <a:pPr lvl="0"/>
            <a:endParaRPr lang="pt-BR" sz="1100" dirty="0"/>
          </a:p>
          <a:p>
            <a:pPr lvl="0"/>
            <a:r>
              <a:rPr lang="pt-BR" sz="1100" dirty="0"/>
              <a:t>	</a:t>
            </a:r>
            <a:r>
              <a:rPr lang="pt-BR" sz="1100" dirty="0" err="1"/>
              <a:t>red_hist</a:t>
            </a:r>
            <a:r>
              <a:rPr lang="pt-BR" sz="1100" dirty="0"/>
              <a:t> = cv2.calcHist([</a:t>
            </a:r>
            <a:r>
              <a:rPr lang="pt-BR" sz="1100" dirty="0" err="1"/>
              <a:t>image</a:t>
            </a:r>
            <a:r>
              <a:rPr lang="pt-BR" sz="1100" dirty="0"/>
              <a:t>],[2], </a:t>
            </a:r>
            <a:r>
              <a:rPr lang="pt-BR" sz="1100" dirty="0" err="1"/>
              <a:t>None</a:t>
            </a:r>
            <a:r>
              <a:rPr lang="pt-BR" sz="1100" dirty="0"/>
              <a:t>, [256],[0,256])</a:t>
            </a:r>
          </a:p>
          <a:p>
            <a:pPr lvl="0"/>
            <a:r>
              <a:rPr lang="pt-BR" sz="1100" dirty="0"/>
              <a:t>	</a:t>
            </a:r>
            <a:r>
              <a:rPr lang="pt-BR" sz="1100" dirty="0" err="1"/>
              <a:t>grn_hist</a:t>
            </a:r>
            <a:r>
              <a:rPr lang="pt-BR" sz="1100" dirty="0"/>
              <a:t> = cv2.calcHist([</a:t>
            </a:r>
            <a:r>
              <a:rPr lang="pt-BR" sz="1100" dirty="0" err="1"/>
              <a:t>image</a:t>
            </a:r>
            <a:r>
              <a:rPr lang="pt-BR" sz="1100" dirty="0"/>
              <a:t>],[1], </a:t>
            </a:r>
            <a:r>
              <a:rPr lang="pt-BR" sz="1100" dirty="0" err="1"/>
              <a:t>None</a:t>
            </a:r>
            <a:r>
              <a:rPr lang="pt-BR" sz="1100" dirty="0"/>
              <a:t>, [256],[0,256])</a:t>
            </a:r>
          </a:p>
          <a:p>
            <a:pPr lvl="0"/>
            <a:r>
              <a:rPr lang="pt-BR" sz="1100" dirty="0"/>
              <a:t>	</a:t>
            </a:r>
            <a:r>
              <a:rPr lang="pt-BR" sz="1100" dirty="0" err="1"/>
              <a:t>blu_hist</a:t>
            </a:r>
            <a:r>
              <a:rPr lang="pt-BR" sz="1100" dirty="0"/>
              <a:t> = cv2.calcHist([</a:t>
            </a:r>
            <a:r>
              <a:rPr lang="pt-BR" sz="1100" dirty="0" err="1"/>
              <a:t>image</a:t>
            </a:r>
            <a:r>
              <a:rPr lang="pt-BR" sz="1100" dirty="0"/>
              <a:t>],[0], </a:t>
            </a:r>
            <a:r>
              <a:rPr lang="pt-BR" sz="1100" dirty="0" err="1"/>
              <a:t>None</a:t>
            </a:r>
            <a:r>
              <a:rPr lang="pt-BR" sz="1100" dirty="0"/>
              <a:t>, [256],[0,256])</a:t>
            </a:r>
          </a:p>
          <a:p>
            <a:pPr lvl="0"/>
            <a:endParaRPr lang="pt-BR" sz="1100" dirty="0"/>
          </a:p>
          <a:p>
            <a:pPr lvl="0"/>
            <a:r>
              <a:rPr lang="pt-BR" sz="1100" dirty="0"/>
              <a:t>	sum = 0</a:t>
            </a:r>
          </a:p>
          <a:p>
            <a:pPr lvl="0"/>
            <a:r>
              <a:rPr lang="pt-BR" sz="1100" dirty="0"/>
              <a:t>	for </a:t>
            </a:r>
            <a:r>
              <a:rPr lang="pt-BR" sz="1100" dirty="0" err="1"/>
              <a:t>i</a:t>
            </a:r>
            <a:r>
              <a:rPr lang="pt-BR" sz="1100" dirty="0"/>
              <a:t> in range(0,len(</a:t>
            </a:r>
            <a:r>
              <a:rPr lang="pt-BR" sz="1100" dirty="0" err="1"/>
              <a:t>red_hist</a:t>
            </a:r>
            <a:r>
              <a:rPr lang="pt-BR" sz="1100" dirty="0"/>
              <a:t>)):</a:t>
            </a:r>
          </a:p>
          <a:p>
            <a:pPr lvl="0"/>
            <a:r>
              <a:rPr lang="pt-BR" sz="1100" dirty="0"/>
              <a:t>		sum = sum + (</a:t>
            </a:r>
            <a:r>
              <a:rPr lang="pt-BR" sz="1100" dirty="0" err="1"/>
              <a:t>int</a:t>
            </a:r>
            <a:r>
              <a:rPr lang="pt-BR" sz="1100" dirty="0"/>
              <a:t>(</a:t>
            </a:r>
            <a:r>
              <a:rPr lang="pt-BR" sz="1100" dirty="0" err="1"/>
              <a:t>red_hist</a:t>
            </a:r>
            <a:r>
              <a:rPr lang="pt-BR" sz="1100" dirty="0"/>
              <a:t>[</a:t>
            </a:r>
            <a:r>
              <a:rPr lang="pt-BR" sz="1100" dirty="0" err="1"/>
              <a:t>i</a:t>
            </a:r>
            <a:r>
              <a:rPr lang="pt-BR" sz="1100" dirty="0"/>
              <a:t>])*</a:t>
            </a:r>
            <a:r>
              <a:rPr lang="pt-BR" sz="1100" dirty="0" err="1"/>
              <a:t>i</a:t>
            </a:r>
            <a:r>
              <a:rPr lang="pt-BR" sz="1100" dirty="0"/>
              <a:t>)</a:t>
            </a:r>
          </a:p>
          <a:p>
            <a:pPr lvl="0"/>
            <a:r>
              <a:rPr lang="pt-BR" sz="1100" dirty="0"/>
              <a:t>	</a:t>
            </a:r>
            <a:r>
              <a:rPr lang="pt-BR" sz="1100" dirty="0" err="1"/>
              <a:t>Red</a:t>
            </a:r>
            <a:r>
              <a:rPr lang="pt-BR" sz="1100" dirty="0"/>
              <a:t> = sum / (</a:t>
            </a:r>
            <a:r>
              <a:rPr lang="pt-BR" sz="1100" dirty="0" err="1"/>
              <a:t>image.shape</a:t>
            </a:r>
            <a:r>
              <a:rPr lang="pt-BR" sz="1100" dirty="0"/>
              <a:t>[0]*</a:t>
            </a:r>
            <a:r>
              <a:rPr lang="pt-BR" sz="1100" dirty="0" err="1"/>
              <a:t>image.shape</a:t>
            </a:r>
            <a:r>
              <a:rPr lang="pt-BR" sz="1100" dirty="0"/>
              <a:t>[1])</a:t>
            </a:r>
          </a:p>
          <a:p>
            <a:pPr lvl="0"/>
            <a:endParaRPr lang="pt-BR" sz="1100" dirty="0"/>
          </a:p>
          <a:p>
            <a:pPr lvl="0"/>
            <a:r>
              <a:rPr lang="pt-BR" sz="1100" dirty="0"/>
              <a:t>	sum = 0</a:t>
            </a:r>
          </a:p>
          <a:p>
            <a:pPr lvl="0"/>
            <a:r>
              <a:rPr lang="pt-BR" sz="1100" dirty="0"/>
              <a:t>	for </a:t>
            </a:r>
            <a:r>
              <a:rPr lang="pt-BR" sz="1100" dirty="0" err="1"/>
              <a:t>i</a:t>
            </a:r>
            <a:r>
              <a:rPr lang="pt-BR" sz="1100" dirty="0"/>
              <a:t> in range(0,len(</a:t>
            </a:r>
            <a:r>
              <a:rPr lang="pt-BR" sz="1100" dirty="0" err="1"/>
              <a:t>grn_hist</a:t>
            </a:r>
            <a:r>
              <a:rPr lang="pt-BR" sz="1100" dirty="0"/>
              <a:t>)):</a:t>
            </a:r>
          </a:p>
          <a:p>
            <a:pPr lvl="0"/>
            <a:r>
              <a:rPr lang="pt-BR" sz="1100" dirty="0"/>
              <a:t>		sum = sum + (</a:t>
            </a:r>
            <a:r>
              <a:rPr lang="pt-BR" sz="1100" dirty="0" err="1"/>
              <a:t>int</a:t>
            </a:r>
            <a:r>
              <a:rPr lang="pt-BR" sz="1100" dirty="0"/>
              <a:t>(</a:t>
            </a:r>
            <a:r>
              <a:rPr lang="pt-BR" sz="1100" dirty="0" err="1"/>
              <a:t>grn_hist</a:t>
            </a:r>
            <a:r>
              <a:rPr lang="pt-BR" sz="1100" dirty="0"/>
              <a:t>[</a:t>
            </a:r>
            <a:r>
              <a:rPr lang="pt-BR" sz="1100" dirty="0" err="1"/>
              <a:t>i</a:t>
            </a:r>
            <a:r>
              <a:rPr lang="pt-BR" sz="1100" dirty="0"/>
              <a:t>])*</a:t>
            </a:r>
            <a:r>
              <a:rPr lang="pt-BR" sz="1100" dirty="0" err="1"/>
              <a:t>i</a:t>
            </a:r>
            <a:r>
              <a:rPr lang="pt-BR" sz="1100" dirty="0"/>
              <a:t>)</a:t>
            </a:r>
          </a:p>
          <a:p>
            <a:pPr lvl="0"/>
            <a:r>
              <a:rPr lang="pt-BR" sz="1100" dirty="0"/>
              <a:t>	Green = sum / (</a:t>
            </a:r>
            <a:r>
              <a:rPr lang="pt-BR" sz="1100" dirty="0" err="1"/>
              <a:t>image.shape</a:t>
            </a:r>
            <a:r>
              <a:rPr lang="pt-BR" sz="1100" dirty="0"/>
              <a:t>[0]*</a:t>
            </a:r>
            <a:r>
              <a:rPr lang="pt-BR" sz="1100" dirty="0" err="1"/>
              <a:t>image.shape</a:t>
            </a:r>
            <a:r>
              <a:rPr lang="pt-BR" sz="1100" dirty="0"/>
              <a:t>[1])</a:t>
            </a:r>
          </a:p>
          <a:p>
            <a:pPr lvl="0"/>
            <a:endParaRPr lang="pt-BR" sz="1100" dirty="0"/>
          </a:p>
          <a:p>
            <a:pPr lvl="0"/>
            <a:r>
              <a:rPr lang="pt-BR" sz="1100" dirty="0"/>
              <a:t>	</a:t>
            </a:r>
            <a:endParaRPr lang="en"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
        <p:cNvGrpSpPr/>
        <p:nvPr/>
      </p:nvGrpSpPr>
      <p:grpSpPr>
        <a:xfrm>
          <a:off x="0" y="0"/>
          <a:ext cx="0" cy="0"/>
          <a:chOff x="0" y="0"/>
          <a:chExt cx="0" cy="0"/>
        </a:xfrm>
      </p:grpSpPr>
      <p:sp>
        <p:nvSpPr>
          <p:cNvPr id="41" name="Shape 41"/>
          <p:cNvSpPr txBox="1">
            <a:spLocks noGrp="1"/>
          </p:cNvSpPr>
          <p:nvPr>
            <p:ph type="subTitle" idx="1"/>
          </p:nvPr>
        </p:nvSpPr>
        <p:spPr>
          <a:xfrm>
            <a:off x="685800" y="1520627"/>
            <a:ext cx="7772400" cy="3199200"/>
          </a:xfrm>
          <a:prstGeom prst="rect">
            <a:avLst/>
          </a:prstGeom>
        </p:spPr>
        <p:txBody>
          <a:bodyPr lIns="91425" tIns="91425" rIns="91425" bIns="91425" anchor="t" anchorCtr="0">
            <a:noAutofit/>
          </a:bodyPr>
          <a:lstStyle/>
          <a:p>
            <a:pPr lvl="0"/>
            <a:r>
              <a:rPr lang="en-US" sz="2400" dirty="0" smtClean="0"/>
              <a:t>A photomosaic is a picture that has been divided into tiled sections, each of which is replaced with another photograph that matches the target photo. When viewed at low magnifications, the individual pixels appear as the primary image, while close examination reveals that the image is in fact made up of many hundreds or thousands of smaller images</a:t>
            </a:r>
            <a:r>
              <a:rPr lang="en-US" sz="2400" dirty="0"/>
              <a:t>. </a:t>
            </a:r>
            <a:endParaRPr lang="en-US" sz="2400" dirty="0" smtClean="0"/>
          </a:p>
          <a:p>
            <a:pPr lvl="0"/>
            <a:r>
              <a:rPr lang="en-US" sz="1200" dirty="0" smtClean="0"/>
              <a:t>(</a:t>
            </a:r>
            <a:r>
              <a:rPr lang="en-US" sz="1200" dirty="0">
                <a:hlinkClick r:id="rId3"/>
              </a:rPr>
              <a:t>https://en.wikipedia.org/wiki/Photographic_mosaic</a:t>
            </a:r>
            <a:r>
              <a:rPr lang="en-US" sz="1200" dirty="0"/>
              <a:t>) </a:t>
            </a:r>
            <a:endParaRPr lang="en" sz="1200" dirty="0"/>
          </a:p>
        </p:txBody>
      </p:sp>
      <p:sp>
        <p:nvSpPr>
          <p:cNvPr id="42" name="Shape 42"/>
          <p:cNvSpPr txBox="1">
            <a:spLocks noGrp="1"/>
          </p:cNvSpPr>
          <p:nvPr>
            <p:ph type="ctrTitle"/>
          </p:nvPr>
        </p:nvSpPr>
        <p:spPr>
          <a:xfrm>
            <a:off x="619325" y="311992"/>
            <a:ext cx="7772400" cy="1159799"/>
          </a:xfrm>
          <a:prstGeom prst="rect">
            <a:avLst/>
          </a:prstGeom>
        </p:spPr>
        <p:txBody>
          <a:bodyPr lIns="91425" tIns="91425" rIns="91425" bIns="91425" anchor="b" anchorCtr="0">
            <a:noAutofit/>
          </a:bodyPr>
          <a:lstStyle/>
          <a:p>
            <a:pPr lvl="0" rtl="0">
              <a:spcBef>
                <a:spcPts val="0"/>
              </a:spcBef>
              <a:buNone/>
            </a:pPr>
            <a:r>
              <a:rPr lang="en-US" dirty="0" smtClean="0"/>
              <a:t>Photomosaic	</a:t>
            </a:r>
            <a:endParaRPr lang="en" dirty="0"/>
          </a:p>
        </p:txBody>
      </p:sp>
      <p:sp>
        <p:nvSpPr>
          <p:cNvPr id="43" name="Shape 43"/>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5262978"/>
          </a:xfrm>
          <a:prstGeom prst="rect">
            <a:avLst/>
          </a:prstGeom>
        </p:spPr>
        <p:txBody>
          <a:bodyPr wrap="square">
            <a:spAutoFit/>
          </a:bodyPr>
          <a:lstStyle/>
          <a:p>
            <a:pPr lvl="0"/>
            <a:r>
              <a:rPr lang="pt-BR" dirty="0"/>
              <a:t>sum = 0</a:t>
            </a:r>
          </a:p>
          <a:p>
            <a:pPr lvl="0"/>
            <a:r>
              <a:rPr lang="pt-BR" dirty="0"/>
              <a:t>	for </a:t>
            </a:r>
            <a:r>
              <a:rPr lang="pt-BR" dirty="0" err="1"/>
              <a:t>i</a:t>
            </a:r>
            <a:r>
              <a:rPr lang="pt-BR" dirty="0"/>
              <a:t> in range(0,len(</a:t>
            </a:r>
            <a:r>
              <a:rPr lang="pt-BR" dirty="0" err="1"/>
              <a:t>blu_hist</a:t>
            </a:r>
            <a:r>
              <a:rPr lang="pt-BR" dirty="0"/>
              <a:t>)):</a:t>
            </a:r>
          </a:p>
          <a:p>
            <a:pPr lvl="0"/>
            <a:r>
              <a:rPr lang="pt-BR" dirty="0"/>
              <a:t>		sum = sum + (</a:t>
            </a:r>
            <a:r>
              <a:rPr lang="pt-BR" dirty="0" err="1"/>
              <a:t>int</a:t>
            </a:r>
            <a:r>
              <a:rPr lang="pt-BR" dirty="0"/>
              <a:t>(</a:t>
            </a:r>
            <a:r>
              <a:rPr lang="pt-BR" dirty="0" err="1"/>
              <a:t>blu_hist</a:t>
            </a:r>
            <a:r>
              <a:rPr lang="pt-BR" dirty="0"/>
              <a:t>[</a:t>
            </a:r>
            <a:r>
              <a:rPr lang="pt-BR" dirty="0" err="1"/>
              <a:t>i</a:t>
            </a:r>
            <a:r>
              <a:rPr lang="pt-BR" dirty="0"/>
              <a:t>])*</a:t>
            </a:r>
            <a:r>
              <a:rPr lang="pt-BR" dirty="0" err="1"/>
              <a:t>i</a:t>
            </a:r>
            <a:r>
              <a:rPr lang="pt-BR" dirty="0"/>
              <a:t>)</a:t>
            </a:r>
          </a:p>
          <a:p>
            <a:pPr lvl="0"/>
            <a:r>
              <a:rPr lang="pt-BR" dirty="0"/>
              <a:t>	Blue = sum / (</a:t>
            </a:r>
            <a:r>
              <a:rPr lang="pt-BR" dirty="0" err="1"/>
              <a:t>image.shape</a:t>
            </a:r>
            <a:r>
              <a:rPr lang="pt-BR" dirty="0"/>
              <a:t>[0]*</a:t>
            </a:r>
            <a:r>
              <a:rPr lang="pt-BR" dirty="0" err="1"/>
              <a:t>image.shape</a:t>
            </a:r>
            <a:r>
              <a:rPr lang="pt-BR" dirty="0"/>
              <a:t>[1])</a:t>
            </a:r>
          </a:p>
          <a:p>
            <a:pPr lvl="0"/>
            <a:endParaRPr lang="pt-BR" dirty="0"/>
          </a:p>
          <a:p>
            <a:pPr lvl="0"/>
            <a:r>
              <a:rPr lang="pt-BR" dirty="0"/>
              <a:t>	</a:t>
            </a:r>
            <a:r>
              <a:rPr lang="pt-BR" dirty="0" err="1"/>
              <a:t>return</a:t>
            </a:r>
            <a:r>
              <a:rPr lang="pt-BR" dirty="0"/>
              <a:t> </a:t>
            </a:r>
            <a:r>
              <a:rPr lang="pt-BR" dirty="0" err="1"/>
              <a:t>Red</a:t>
            </a:r>
            <a:r>
              <a:rPr lang="pt-BR" dirty="0"/>
              <a:t>, Green, Blue</a:t>
            </a:r>
          </a:p>
          <a:p>
            <a:pPr lvl="0"/>
            <a:endParaRPr lang="pt-BR" dirty="0"/>
          </a:p>
          <a:p>
            <a:pPr lvl="0"/>
            <a:r>
              <a:rPr lang="pt-BR" dirty="0" err="1"/>
              <a:t>def</a:t>
            </a:r>
            <a:r>
              <a:rPr lang="pt-BR" dirty="0"/>
              <a:t> </a:t>
            </a:r>
            <a:r>
              <a:rPr lang="pt-BR" dirty="0" err="1"/>
              <a:t>ComputeDifferences</a:t>
            </a:r>
            <a:r>
              <a:rPr lang="pt-BR" dirty="0"/>
              <a:t>(</a:t>
            </a:r>
            <a:r>
              <a:rPr lang="pt-BR" dirty="0" err="1"/>
              <a:t>InputImg</a:t>
            </a:r>
            <a:r>
              <a:rPr lang="pt-BR" dirty="0"/>
              <a:t>, Library, Tile, </a:t>
            </a:r>
            <a:r>
              <a:rPr lang="pt-BR" dirty="0" err="1"/>
              <a:t>OutputImageFile</a:t>
            </a:r>
            <a:r>
              <a:rPr lang="pt-BR" dirty="0"/>
              <a:t>):</a:t>
            </a:r>
          </a:p>
          <a:p>
            <a:pPr lvl="0"/>
            <a:endParaRPr lang="pt-BR" dirty="0"/>
          </a:p>
          <a:p>
            <a:pPr lvl="0"/>
            <a:r>
              <a:rPr lang="pt-BR" dirty="0"/>
              <a:t>	</a:t>
            </a:r>
            <a:r>
              <a:rPr lang="pt-BR" dirty="0" err="1"/>
              <a:t>rows</a:t>
            </a:r>
            <a:r>
              <a:rPr lang="pt-BR" dirty="0"/>
              <a:t> = </a:t>
            </a:r>
            <a:r>
              <a:rPr lang="pt-BR" dirty="0" err="1"/>
              <a:t>InputImg.shape</a:t>
            </a:r>
            <a:r>
              <a:rPr lang="pt-BR" dirty="0"/>
              <a:t>[0]</a:t>
            </a:r>
          </a:p>
          <a:p>
            <a:pPr lvl="0"/>
            <a:r>
              <a:rPr lang="pt-BR" dirty="0"/>
              <a:t>	</a:t>
            </a:r>
            <a:r>
              <a:rPr lang="pt-BR" dirty="0" err="1"/>
              <a:t>cols</a:t>
            </a:r>
            <a:r>
              <a:rPr lang="pt-BR" dirty="0"/>
              <a:t> = </a:t>
            </a:r>
            <a:r>
              <a:rPr lang="pt-BR" dirty="0" err="1"/>
              <a:t>InputImg.shape</a:t>
            </a:r>
            <a:r>
              <a:rPr lang="pt-BR" dirty="0"/>
              <a:t>[1]</a:t>
            </a:r>
          </a:p>
          <a:p>
            <a:pPr lvl="0"/>
            <a:endParaRPr lang="pt-BR" dirty="0"/>
          </a:p>
          <a:p>
            <a:pPr lvl="0"/>
            <a:r>
              <a:rPr lang="pt-BR" dirty="0"/>
              <a:t>	for </a:t>
            </a:r>
            <a:r>
              <a:rPr lang="pt-BR" dirty="0" err="1"/>
              <a:t>i</a:t>
            </a:r>
            <a:r>
              <a:rPr lang="pt-BR" dirty="0"/>
              <a:t> in range(0, </a:t>
            </a:r>
            <a:r>
              <a:rPr lang="pt-BR" dirty="0" err="1"/>
              <a:t>rows</a:t>
            </a:r>
            <a:r>
              <a:rPr lang="pt-BR" dirty="0"/>
              <a:t>/Tile):</a:t>
            </a:r>
          </a:p>
          <a:p>
            <a:pPr lvl="0"/>
            <a:r>
              <a:rPr lang="pt-BR" dirty="0"/>
              <a:t>		for </a:t>
            </a:r>
            <a:r>
              <a:rPr lang="pt-BR" dirty="0" err="1"/>
              <a:t>j</a:t>
            </a:r>
            <a:r>
              <a:rPr lang="pt-BR" dirty="0"/>
              <a:t> in range(0, </a:t>
            </a:r>
            <a:r>
              <a:rPr lang="pt-BR" dirty="0" err="1"/>
              <a:t>cols</a:t>
            </a:r>
            <a:r>
              <a:rPr lang="pt-BR" dirty="0"/>
              <a:t>/Tile):</a:t>
            </a:r>
          </a:p>
          <a:p>
            <a:pPr lvl="0"/>
            <a:r>
              <a:rPr lang="pt-BR" dirty="0"/>
              <a:t>			</a:t>
            </a:r>
            <a:r>
              <a:rPr lang="pt-BR" dirty="0" err="1"/>
              <a:t>SingleTileImg</a:t>
            </a:r>
            <a:r>
              <a:rPr lang="pt-BR" dirty="0"/>
              <a:t> = </a:t>
            </a:r>
            <a:r>
              <a:rPr lang="pt-BR" dirty="0" err="1"/>
              <a:t>InputImg</a:t>
            </a:r>
            <a:r>
              <a:rPr lang="pt-BR" dirty="0"/>
              <a:t>[</a:t>
            </a:r>
            <a:r>
              <a:rPr lang="pt-BR" dirty="0" err="1"/>
              <a:t>i</a:t>
            </a:r>
            <a:r>
              <a:rPr lang="pt-BR" dirty="0"/>
              <a:t> * Tile:(</a:t>
            </a:r>
            <a:r>
              <a:rPr lang="pt-BR" dirty="0" err="1"/>
              <a:t>i</a:t>
            </a:r>
            <a:r>
              <a:rPr lang="pt-BR" dirty="0"/>
              <a:t> + 1) * Tile, </a:t>
            </a:r>
            <a:r>
              <a:rPr lang="pt-BR" dirty="0" err="1"/>
              <a:t>j</a:t>
            </a:r>
            <a:r>
              <a:rPr lang="pt-BR" dirty="0"/>
              <a:t> * Tile:(</a:t>
            </a:r>
            <a:r>
              <a:rPr lang="pt-BR" dirty="0" err="1"/>
              <a:t>j</a:t>
            </a:r>
            <a:r>
              <a:rPr lang="pt-BR" dirty="0"/>
              <a:t> + 1) * Tile]</a:t>
            </a:r>
          </a:p>
          <a:p>
            <a:pPr lvl="0"/>
            <a:r>
              <a:rPr lang="pt-BR" dirty="0"/>
              <a:t>			</a:t>
            </a:r>
            <a:r>
              <a:rPr lang="pt-BR" dirty="0" err="1"/>
              <a:t>Red_Tile</a:t>
            </a:r>
            <a:r>
              <a:rPr lang="pt-BR" dirty="0"/>
              <a:t>, </a:t>
            </a:r>
            <a:r>
              <a:rPr lang="pt-BR" dirty="0" err="1"/>
              <a:t>Green_Tile</a:t>
            </a:r>
            <a:r>
              <a:rPr lang="pt-BR" dirty="0"/>
              <a:t>, </a:t>
            </a:r>
            <a:r>
              <a:rPr lang="pt-BR" dirty="0" err="1"/>
              <a:t>Blue_Tile</a:t>
            </a:r>
            <a:r>
              <a:rPr lang="pt-BR" dirty="0"/>
              <a:t> = </a:t>
            </a:r>
            <a:r>
              <a:rPr lang="pt-BR" dirty="0" err="1"/>
              <a:t>FindAverage</a:t>
            </a:r>
            <a:r>
              <a:rPr lang="pt-BR" dirty="0"/>
              <a:t>(</a:t>
            </a:r>
            <a:r>
              <a:rPr lang="pt-BR" dirty="0" err="1"/>
              <a:t>SingleTileImg</a:t>
            </a:r>
            <a:r>
              <a:rPr lang="pt-BR" dirty="0"/>
              <a:t>)</a:t>
            </a:r>
          </a:p>
          <a:p>
            <a:pPr lvl="0"/>
            <a:endParaRPr lang="pt-BR" dirty="0"/>
          </a:p>
          <a:p>
            <a:pPr lvl="0"/>
            <a:r>
              <a:rPr lang="pt-BR" dirty="0"/>
              <a:t>			</a:t>
            </a:r>
            <a:r>
              <a:rPr lang="pt-BR" dirty="0" err="1"/>
              <a:t>heap</a:t>
            </a:r>
            <a:r>
              <a:rPr lang="pt-BR" dirty="0"/>
              <a:t> = []</a:t>
            </a:r>
          </a:p>
          <a:p>
            <a:pPr lvl="0"/>
            <a:endParaRPr lang="pt-BR" dirty="0"/>
          </a:p>
          <a:p>
            <a:pPr lvl="0"/>
            <a:r>
              <a:rPr lang="pt-BR" dirty="0"/>
              <a:t>			for </a:t>
            </a:r>
            <a:r>
              <a:rPr lang="pt-BR" dirty="0" err="1"/>
              <a:t>key</a:t>
            </a:r>
            <a:r>
              <a:rPr lang="pt-BR" dirty="0"/>
              <a:t> in </a:t>
            </a:r>
            <a:r>
              <a:rPr lang="pt-BR" dirty="0" err="1"/>
              <a:t>Library.keys</a:t>
            </a:r>
            <a:r>
              <a:rPr lang="pt-BR" dirty="0"/>
              <a:t>():</a:t>
            </a:r>
          </a:p>
          <a:p>
            <a:pPr lvl="0"/>
            <a:r>
              <a:rPr lang="pt-BR" dirty="0"/>
              <a:t>				</a:t>
            </a:r>
            <a:r>
              <a:rPr lang="pt-BR" dirty="0" err="1"/>
              <a:t>Red_lib</a:t>
            </a:r>
            <a:r>
              <a:rPr lang="pt-BR" dirty="0"/>
              <a:t> = </a:t>
            </a:r>
            <a:r>
              <a:rPr lang="pt-BR" dirty="0" err="1"/>
              <a:t>key</a:t>
            </a:r>
            <a:r>
              <a:rPr lang="pt-BR" dirty="0"/>
              <a:t>[1]</a:t>
            </a:r>
          </a:p>
          <a:p>
            <a:pPr lvl="0"/>
            <a:r>
              <a:rPr lang="pt-BR" dirty="0"/>
              <a:t>				</a:t>
            </a:r>
            <a:r>
              <a:rPr lang="pt-BR" dirty="0" err="1"/>
              <a:t>Green_lib</a:t>
            </a:r>
            <a:r>
              <a:rPr lang="pt-BR" dirty="0"/>
              <a:t> = </a:t>
            </a:r>
            <a:r>
              <a:rPr lang="pt-BR" dirty="0" err="1"/>
              <a:t>key</a:t>
            </a:r>
            <a:r>
              <a:rPr lang="pt-BR" dirty="0"/>
              <a:t>[2]</a:t>
            </a:r>
          </a:p>
          <a:p>
            <a:pPr lvl="0"/>
            <a:r>
              <a:rPr lang="pt-BR" dirty="0"/>
              <a:t>				</a:t>
            </a:r>
            <a:r>
              <a:rPr lang="pt-BR" dirty="0" err="1"/>
              <a:t>Blue_lib</a:t>
            </a:r>
            <a:r>
              <a:rPr lang="pt-BR" dirty="0"/>
              <a:t> = </a:t>
            </a:r>
            <a:r>
              <a:rPr lang="pt-BR" dirty="0" err="1"/>
              <a:t>key</a:t>
            </a:r>
            <a:r>
              <a:rPr lang="pt-BR" dirty="0"/>
              <a:t>[3]</a:t>
            </a:r>
          </a:p>
          <a:p>
            <a:pPr lvl="0"/>
            <a:endParaRPr lang="pt-BR" dirty="0"/>
          </a:p>
        </p:txBody>
      </p:sp>
    </p:spTree>
    <p:extLst>
      <p:ext uri="{BB962C8B-B14F-4D97-AF65-F5344CB8AC3E}">
        <p14:creationId xmlns:p14="http://schemas.microsoft.com/office/powerpoint/2010/main" val="4720700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5262978"/>
          </a:xfrm>
          <a:prstGeom prst="rect">
            <a:avLst/>
          </a:prstGeom>
        </p:spPr>
        <p:txBody>
          <a:bodyPr wrap="square">
            <a:spAutoFit/>
          </a:bodyPr>
          <a:lstStyle/>
          <a:p>
            <a:pPr lvl="0"/>
            <a:r>
              <a:rPr lang="pt-BR" dirty="0"/>
              <a:t>				</a:t>
            </a:r>
            <a:r>
              <a:rPr lang="pt-BR" dirty="0" err="1"/>
              <a:t>MeanSquare</a:t>
            </a:r>
            <a:r>
              <a:rPr lang="pt-BR" dirty="0"/>
              <a:t> = </a:t>
            </a:r>
            <a:r>
              <a:rPr lang="pt-BR" dirty="0" err="1"/>
              <a:t>pow</a:t>
            </a:r>
            <a:r>
              <a:rPr lang="pt-BR" dirty="0"/>
              <a:t>((</a:t>
            </a:r>
            <a:r>
              <a:rPr lang="pt-BR" dirty="0" err="1"/>
              <a:t>Red_lib</a:t>
            </a:r>
            <a:r>
              <a:rPr lang="pt-BR" dirty="0"/>
              <a:t> - </a:t>
            </a:r>
            <a:r>
              <a:rPr lang="pt-BR" dirty="0" err="1"/>
              <a:t>Red_Tile</a:t>
            </a:r>
            <a:r>
              <a:rPr lang="pt-BR" dirty="0"/>
              <a:t>), 2) + </a:t>
            </a:r>
            <a:r>
              <a:rPr lang="pt-BR" dirty="0" err="1"/>
              <a:t>pow</a:t>
            </a:r>
            <a:r>
              <a:rPr lang="pt-BR" dirty="0"/>
              <a:t>((</a:t>
            </a:r>
            <a:r>
              <a:rPr lang="pt-BR" dirty="0" err="1"/>
              <a:t>Green_lib</a:t>
            </a:r>
            <a:r>
              <a:rPr lang="pt-BR" dirty="0"/>
              <a:t> - </a:t>
            </a:r>
            <a:r>
              <a:rPr lang="pt-BR" dirty="0" err="1"/>
              <a:t>Green_Tile</a:t>
            </a:r>
            <a:r>
              <a:rPr lang="pt-BR" dirty="0"/>
              <a:t>), 2) + </a:t>
            </a:r>
            <a:r>
              <a:rPr lang="pt-BR" dirty="0" err="1"/>
              <a:t>pow</a:t>
            </a:r>
            <a:r>
              <a:rPr lang="pt-BR" dirty="0"/>
              <a:t>((</a:t>
            </a:r>
            <a:r>
              <a:rPr lang="pt-BR" dirty="0" err="1"/>
              <a:t>Blue_lib</a:t>
            </a:r>
            <a:r>
              <a:rPr lang="pt-BR" dirty="0"/>
              <a:t> - </a:t>
            </a:r>
            <a:r>
              <a:rPr lang="pt-BR" dirty="0" err="1"/>
              <a:t>Blue_Tile</a:t>
            </a:r>
            <a:r>
              <a:rPr lang="pt-BR" dirty="0"/>
              <a:t>), 2)</a:t>
            </a:r>
          </a:p>
          <a:p>
            <a:pPr lvl="0"/>
            <a:r>
              <a:rPr lang="pt-BR" dirty="0"/>
              <a:t>				</a:t>
            </a:r>
            <a:r>
              <a:rPr lang="pt-BR" dirty="0" err="1"/>
              <a:t>heapq.heappush</a:t>
            </a:r>
            <a:r>
              <a:rPr lang="pt-BR" dirty="0"/>
              <a:t>(</a:t>
            </a:r>
            <a:r>
              <a:rPr lang="pt-BR" dirty="0" err="1"/>
              <a:t>heap</a:t>
            </a:r>
            <a:r>
              <a:rPr lang="pt-BR" dirty="0"/>
              <a:t>, (</a:t>
            </a:r>
            <a:r>
              <a:rPr lang="pt-BR" dirty="0" err="1"/>
              <a:t>MeanSquare</a:t>
            </a:r>
            <a:r>
              <a:rPr lang="pt-BR" dirty="0"/>
              <a:t>, </a:t>
            </a:r>
            <a:r>
              <a:rPr lang="pt-BR" dirty="0" err="1"/>
              <a:t>key</a:t>
            </a:r>
            <a:r>
              <a:rPr lang="pt-BR" dirty="0"/>
              <a:t>))</a:t>
            </a:r>
          </a:p>
          <a:p>
            <a:pPr lvl="0"/>
            <a:endParaRPr lang="pt-BR" dirty="0"/>
          </a:p>
          <a:p>
            <a:pPr lvl="0"/>
            <a:r>
              <a:rPr lang="pt-BR" dirty="0"/>
              <a:t>			</a:t>
            </a:r>
            <a:r>
              <a:rPr lang="pt-BR" dirty="0" err="1"/>
              <a:t>InputImg</a:t>
            </a:r>
            <a:r>
              <a:rPr lang="pt-BR" dirty="0"/>
              <a:t>[</a:t>
            </a:r>
            <a:r>
              <a:rPr lang="pt-BR" dirty="0" err="1"/>
              <a:t>i</a:t>
            </a:r>
            <a:r>
              <a:rPr lang="pt-BR" dirty="0"/>
              <a:t> * Tile:(</a:t>
            </a:r>
            <a:r>
              <a:rPr lang="pt-BR" dirty="0" err="1"/>
              <a:t>i</a:t>
            </a:r>
            <a:r>
              <a:rPr lang="pt-BR" dirty="0"/>
              <a:t> + 1) * Tile, </a:t>
            </a:r>
            <a:r>
              <a:rPr lang="pt-BR" dirty="0" err="1"/>
              <a:t>j</a:t>
            </a:r>
            <a:r>
              <a:rPr lang="pt-BR" dirty="0"/>
              <a:t> * Tile:(</a:t>
            </a:r>
            <a:r>
              <a:rPr lang="pt-BR" dirty="0" err="1"/>
              <a:t>j</a:t>
            </a:r>
            <a:r>
              <a:rPr lang="pt-BR" dirty="0"/>
              <a:t> + 1) * Tile] = Library[</a:t>
            </a:r>
            <a:r>
              <a:rPr lang="pt-BR" dirty="0" err="1"/>
              <a:t>heap</a:t>
            </a:r>
            <a:r>
              <a:rPr lang="pt-BR" dirty="0"/>
              <a:t>[0][1]]</a:t>
            </a:r>
          </a:p>
          <a:p>
            <a:pPr lvl="0"/>
            <a:endParaRPr lang="pt-BR" dirty="0"/>
          </a:p>
          <a:p>
            <a:pPr lvl="0"/>
            <a:endParaRPr lang="pt-BR" dirty="0"/>
          </a:p>
          <a:p>
            <a:pPr lvl="0"/>
            <a:r>
              <a:rPr lang="pt-BR" dirty="0"/>
              <a:t>	cv2.imwrite(</a:t>
            </a:r>
            <a:r>
              <a:rPr lang="pt-BR" dirty="0" err="1"/>
              <a:t>OutputImageFile</a:t>
            </a:r>
            <a:r>
              <a:rPr lang="pt-BR" dirty="0"/>
              <a:t>, </a:t>
            </a:r>
            <a:r>
              <a:rPr lang="pt-BR" dirty="0" err="1"/>
              <a:t>InputImg</a:t>
            </a:r>
            <a:r>
              <a:rPr lang="pt-BR" dirty="0"/>
              <a:t>)</a:t>
            </a:r>
          </a:p>
          <a:p>
            <a:pPr lvl="0"/>
            <a:endParaRPr lang="pt-BR" dirty="0"/>
          </a:p>
          <a:p>
            <a:pPr lvl="0"/>
            <a:endParaRPr lang="pt-BR" dirty="0"/>
          </a:p>
          <a:p>
            <a:pPr lvl="0"/>
            <a:r>
              <a:rPr lang="pt-BR" dirty="0" err="1"/>
              <a:t>def</a:t>
            </a:r>
            <a:r>
              <a:rPr lang="pt-BR" dirty="0"/>
              <a:t> </a:t>
            </a:r>
            <a:r>
              <a:rPr lang="pt-BR" dirty="0" err="1"/>
              <a:t>main</a:t>
            </a:r>
            <a:r>
              <a:rPr lang="pt-BR" dirty="0"/>
              <a:t>():</a:t>
            </a:r>
          </a:p>
          <a:p>
            <a:pPr lvl="0"/>
            <a:r>
              <a:rPr lang="pt-BR" dirty="0"/>
              <a:t>	</a:t>
            </a:r>
            <a:r>
              <a:rPr lang="pt-BR" dirty="0" err="1"/>
              <a:t>if</a:t>
            </a:r>
            <a:r>
              <a:rPr lang="pt-BR" dirty="0"/>
              <a:t> </a:t>
            </a:r>
            <a:r>
              <a:rPr lang="pt-BR" dirty="0" err="1"/>
              <a:t>len</a:t>
            </a:r>
            <a:r>
              <a:rPr lang="pt-BR" dirty="0"/>
              <a:t>(</a:t>
            </a:r>
            <a:r>
              <a:rPr lang="pt-BR" dirty="0" err="1"/>
              <a:t>sys.argv</a:t>
            </a:r>
            <a:r>
              <a:rPr lang="pt-BR" dirty="0"/>
              <a:t>) !=5:</a:t>
            </a:r>
          </a:p>
          <a:p>
            <a:pPr lvl="0"/>
            <a:r>
              <a:rPr lang="pt-BR" dirty="0"/>
              <a:t>		</a:t>
            </a:r>
            <a:r>
              <a:rPr lang="pt-BR" dirty="0" err="1"/>
              <a:t>print</a:t>
            </a:r>
            <a:r>
              <a:rPr lang="pt-BR" dirty="0"/>
              <a:t> "</a:t>
            </a:r>
            <a:r>
              <a:rPr lang="pt-BR" dirty="0" err="1"/>
              <a:t>Invalid</a:t>
            </a:r>
            <a:r>
              <a:rPr lang="pt-BR" dirty="0"/>
              <a:t> </a:t>
            </a:r>
            <a:r>
              <a:rPr lang="pt-BR" dirty="0" err="1"/>
              <a:t>Arguments</a:t>
            </a:r>
            <a:r>
              <a:rPr lang="pt-BR" dirty="0"/>
              <a:t>. </a:t>
            </a:r>
            <a:r>
              <a:rPr lang="pt-BR" dirty="0" err="1"/>
              <a:t>Usage</a:t>
            </a:r>
            <a:r>
              <a:rPr lang="pt-BR" dirty="0"/>
              <a:t>: </a:t>
            </a:r>
            <a:r>
              <a:rPr lang="pt-BR" dirty="0" err="1"/>
              <a:t>python</a:t>
            </a:r>
            <a:r>
              <a:rPr lang="pt-BR" dirty="0"/>
              <a:t> </a:t>
            </a:r>
            <a:r>
              <a:rPr lang="pt-BR" dirty="0" err="1"/>
              <a:t>mosaic.py</a:t>
            </a:r>
            <a:r>
              <a:rPr lang="pt-BR" dirty="0"/>
              <a:t> &lt;</a:t>
            </a:r>
            <a:r>
              <a:rPr lang="pt-BR" dirty="0" err="1"/>
              <a:t>InputImage.jpg</a:t>
            </a:r>
            <a:r>
              <a:rPr lang="pt-BR" dirty="0"/>
              <a:t>&gt; &lt;</a:t>
            </a:r>
            <a:r>
              <a:rPr lang="pt-BR" dirty="0" err="1"/>
              <a:t>TilePixels</a:t>
            </a:r>
            <a:r>
              <a:rPr lang="pt-BR" dirty="0"/>
              <a:t>&gt; &lt;</a:t>
            </a:r>
            <a:r>
              <a:rPr lang="pt-BR" dirty="0" err="1"/>
              <a:t>OutputImage.jpg</a:t>
            </a:r>
            <a:r>
              <a:rPr lang="pt-BR" dirty="0"/>
              <a:t>&gt; &lt;</a:t>
            </a:r>
            <a:r>
              <a:rPr lang="pt-BR" dirty="0" err="1"/>
              <a:t>Path_To_Image_Library</a:t>
            </a:r>
            <a:r>
              <a:rPr lang="pt-BR" dirty="0"/>
              <a:t>&gt;"</a:t>
            </a:r>
          </a:p>
          <a:p>
            <a:pPr lvl="0"/>
            <a:r>
              <a:rPr lang="pt-BR" dirty="0"/>
              <a:t>		</a:t>
            </a:r>
            <a:r>
              <a:rPr lang="pt-BR" dirty="0" err="1"/>
              <a:t>return</a:t>
            </a:r>
            <a:endParaRPr lang="pt-BR" dirty="0"/>
          </a:p>
          <a:p>
            <a:pPr lvl="0"/>
            <a:r>
              <a:rPr lang="pt-BR" dirty="0"/>
              <a:t>	</a:t>
            </a:r>
          </a:p>
          <a:p>
            <a:pPr lvl="0"/>
            <a:r>
              <a:rPr lang="pt-BR" dirty="0"/>
              <a:t>	</a:t>
            </a:r>
            <a:r>
              <a:rPr lang="pt-BR" dirty="0" err="1"/>
              <a:t>InputImg</a:t>
            </a:r>
            <a:r>
              <a:rPr lang="pt-BR" dirty="0"/>
              <a:t> = cv2.imread(</a:t>
            </a:r>
            <a:r>
              <a:rPr lang="pt-BR" dirty="0" err="1"/>
              <a:t>sys.argv</a:t>
            </a:r>
            <a:r>
              <a:rPr lang="pt-BR" dirty="0"/>
              <a:t>[1])</a:t>
            </a:r>
          </a:p>
          <a:p>
            <a:pPr lvl="0"/>
            <a:r>
              <a:rPr lang="pt-BR" dirty="0"/>
              <a:t>	Tile = </a:t>
            </a:r>
            <a:r>
              <a:rPr lang="pt-BR" dirty="0" err="1"/>
              <a:t>sys.argv</a:t>
            </a:r>
            <a:r>
              <a:rPr lang="pt-BR" dirty="0"/>
              <a:t>[2]</a:t>
            </a:r>
          </a:p>
          <a:p>
            <a:pPr lvl="0"/>
            <a:r>
              <a:rPr lang="pt-BR" dirty="0"/>
              <a:t>	</a:t>
            </a:r>
            <a:r>
              <a:rPr lang="pt-BR" dirty="0" err="1"/>
              <a:t>OutputImageFile</a:t>
            </a:r>
            <a:r>
              <a:rPr lang="pt-BR" dirty="0"/>
              <a:t> = </a:t>
            </a:r>
            <a:r>
              <a:rPr lang="pt-BR" dirty="0" err="1"/>
              <a:t>sys.argv</a:t>
            </a:r>
            <a:r>
              <a:rPr lang="pt-BR" dirty="0"/>
              <a:t>[3]</a:t>
            </a:r>
          </a:p>
          <a:p>
            <a:pPr lvl="0"/>
            <a:r>
              <a:rPr lang="pt-BR" dirty="0"/>
              <a:t>	</a:t>
            </a:r>
            <a:r>
              <a:rPr lang="pt-BR" dirty="0" err="1"/>
              <a:t>LibraryPath</a:t>
            </a:r>
            <a:r>
              <a:rPr lang="pt-BR" dirty="0"/>
              <a:t> = </a:t>
            </a:r>
            <a:r>
              <a:rPr lang="pt-BR" dirty="0" err="1"/>
              <a:t>sys.argv</a:t>
            </a:r>
            <a:r>
              <a:rPr lang="pt-BR" dirty="0"/>
              <a:t>[4]</a:t>
            </a:r>
          </a:p>
          <a:p>
            <a:pPr lvl="0"/>
            <a:endParaRPr lang="pt-BR" dirty="0"/>
          </a:p>
          <a:p>
            <a:pPr lvl="0"/>
            <a:r>
              <a:rPr lang="pt-BR" dirty="0"/>
              <a:t>	Library = {}</a:t>
            </a:r>
          </a:p>
          <a:p>
            <a:pPr lvl="0"/>
            <a:endParaRPr lang="pt-BR" dirty="0"/>
          </a:p>
          <a:p>
            <a:pPr lvl="0"/>
            <a:r>
              <a:rPr lang="pt-BR" dirty="0"/>
              <a:t>	</a:t>
            </a:r>
            <a:r>
              <a:rPr lang="pt-BR" dirty="0" err="1"/>
              <a:t>images</a:t>
            </a:r>
            <a:r>
              <a:rPr lang="pt-BR" dirty="0"/>
              <a:t> = </a:t>
            </a:r>
            <a:r>
              <a:rPr lang="pt-BR" dirty="0" err="1"/>
              <a:t>glob.glob</a:t>
            </a:r>
            <a:r>
              <a:rPr lang="pt-BR" dirty="0"/>
              <a:t>(</a:t>
            </a:r>
            <a:r>
              <a:rPr lang="pt-BR" dirty="0" err="1"/>
              <a:t>LibraryPath</a:t>
            </a:r>
            <a:r>
              <a:rPr lang="pt-BR" dirty="0"/>
              <a:t> + "/" + "*.</a:t>
            </a:r>
            <a:r>
              <a:rPr lang="pt-BR" dirty="0" err="1"/>
              <a:t>jpg</a:t>
            </a:r>
            <a:r>
              <a:rPr lang="pt-BR" dirty="0"/>
              <a:t>"</a:t>
            </a:r>
            <a:r>
              <a:rPr lang="pt-BR" dirty="0" smtClean="0"/>
              <a:t>)</a:t>
            </a:r>
            <a:endParaRPr lang="pt-BR" dirty="0"/>
          </a:p>
        </p:txBody>
      </p:sp>
    </p:spTree>
    <p:extLst>
      <p:ext uri="{BB962C8B-B14F-4D97-AF65-F5344CB8AC3E}">
        <p14:creationId xmlns:p14="http://schemas.microsoft.com/office/powerpoint/2010/main" val="29647332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3108544"/>
          </a:xfrm>
          <a:prstGeom prst="rect">
            <a:avLst/>
          </a:prstGeom>
        </p:spPr>
        <p:txBody>
          <a:bodyPr wrap="square">
            <a:spAutoFit/>
          </a:bodyPr>
          <a:lstStyle/>
          <a:p>
            <a:pPr lvl="0"/>
            <a:endParaRPr lang="pt-BR" dirty="0"/>
          </a:p>
          <a:p>
            <a:pPr lvl="0"/>
            <a:r>
              <a:rPr lang="pt-BR" dirty="0"/>
              <a:t>	for </a:t>
            </a:r>
            <a:r>
              <a:rPr lang="pt-BR" dirty="0" err="1"/>
              <a:t>img</a:t>
            </a:r>
            <a:r>
              <a:rPr lang="pt-BR" dirty="0"/>
              <a:t> in </a:t>
            </a:r>
            <a:r>
              <a:rPr lang="pt-BR" dirty="0" err="1"/>
              <a:t>images</a:t>
            </a:r>
            <a:r>
              <a:rPr lang="pt-BR" dirty="0"/>
              <a:t>:</a:t>
            </a:r>
          </a:p>
          <a:p>
            <a:pPr lvl="0"/>
            <a:r>
              <a:rPr lang="pt-BR" dirty="0"/>
              <a:t>		</a:t>
            </a:r>
            <a:r>
              <a:rPr lang="pt-BR" dirty="0" err="1"/>
              <a:t>Libimage</a:t>
            </a:r>
            <a:r>
              <a:rPr lang="pt-BR" dirty="0"/>
              <a:t> = cv2.imread(</a:t>
            </a:r>
            <a:r>
              <a:rPr lang="pt-BR" dirty="0" err="1"/>
              <a:t>img</a:t>
            </a:r>
            <a:r>
              <a:rPr lang="pt-BR" dirty="0"/>
              <a:t>)</a:t>
            </a:r>
          </a:p>
          <a:p>
            <a:pPr lvl="0"/>
            <a:r>
              <a:rPr lang="pt-BR" dirty="0"/>
              <a:t>		</a:t>
            </a:r>
            <a:r>
              <a:rPr lang="pt-BR" dirty="0" err="1"/>
              <a:t>Libimage</a:t>
            </a:r>
            <a:r>
              <a:rPr lang="pt-BR" dirty="0"/>
              <a:t> = cv2.resize(</a:t>
            </a:r>
            <a:r>
              <a:rPr lang="pt-BR" dirty="0" err="1"/>
              <a:t>Libimage</a:t>
            </a:r>
            <a:r>
              <a:rPr lang="pt-BR" dirty="0"/>
              <a:t>, (</a:t>
            </a:r>
            <a:r>
              <a:rPr lang="pt-BR" dirty="0" err="1"/>
              <a:t>int</a:t>
            </a:r>
            <a:r>
              <a:rPr lang="pt-BR" dirty="0"/>
              <a:t>(Tile),</a:t>
            </a:r>
            <a:r>
              <a:rPr lang="pt-BR" dirty="0" err="1"/>
              <a:t>int</a:t>
            </a:r>
            <a:r>
              <a:rPr lang="pt-BR" dirty="0"/>
              <a:t>(Tile)), </a:t>
            </a:r>
            <a:r>
              <a:rPr lang="pt-BR" dirty="0" err="1"/>
              <a:t>interpolation</a:t>
            </a:r>
            <a:r>
              <a:rPr lang="pt-BR" dirty="0"/>
              <a:t>=cv2.INTER_AREA)</a:t>
            </a:r>
          </a:p>
          <a:p>
            <a:pPr lvl="0"/>
            <a:r>
              <a:rPr lang="pt-BR" dirty="0"/>
              <a:t>		</a:t>
            </a:r>
            <a:r>
              <a:rPr lang="pt-BR" dirty="0" err="1"/>
              <a:t>Red</a:t>
            </a:r>
            <a:r>
              <a:rPr lang="pt-BR" dirty="0"/>
              <a:t>, Green, Blue = </a:t>
            </a:r>
            <a:r>
              <a:rPr lang="pt-BR" dirty="0" err="1"/>
              <a:t>FindAverage</a:t>
            </a:r>
            <a:r>
              <a:rPr lang="pt-BR" dirty="0"/>
              <a:t>(</a:t>
            </a:r>
            <a:r>
              <a:rPr lang="pt-BR" dirty="0" err="1"/>
              <a:t>Libimage</a:t>
            </a:r>
            <a:r>
              <a:rPr lang="pt-BR" dirty="0"/>
              <a:t>)</a:t>
            </a:r>
          </a:p>
          <a:p>
            <a:pPr lvl="0"/>
            <a:r>
              <a:rPr lang="pt-BR" dirty="0"/>
              <a:t>		Library[</a:t>
            </a:r>
            <a:r>
              <a:rPr lang="pt-BR" dirty="0" err="1"/>
              <a:t>img</a:t>
            </a:r>
            <a:r>
              <a:rPr lang="pt-BR" dirty="0"/>
              <a:t>, </a:t>
            </a:r>
            <a:r>
              <a:rPr lang="pt-BR" dirty="0" err="1"/>
              <a:t>Red</a:t>
            </a:r>
            <a:r>
              <a:rPr lang="pt-BR" dirty="0"/>
              <a:t>, Green, Blue] = </a:t>
            </a:r>
            <a:r>
              <a:rPr lang="pt-BR" dirty="0" err="1"/>
              <a:t>Libimage</a:t>
            </a:r>
            <a:endParaRPr lang="pt-BR" dirty="0"/>
          </a:p>
          <a:p>
            <a:pPr lvl="0"/>
            <a:endParaRPr lang="pt-BR" dirty="0"/>
          </a:p>
          <a:p>
            <a:pPr lvl="0"/>
            <a:r>
              <a:rPr lang="pt-BR" dirty="0"/>
              <a:t>	</a:t>
            </a:r>
            <a:r>
              <a:rPr lang="pt-BR" dirty="0" err="1"/>
              <a:t>InputImg</a:t>
            </a:r>
            <a:r>
              <a:rPr lang="pt-BR" dirty="0"/>
              <a:t> = </a:t>
            </a:r>
            <a:r>
              <a:rPr lang="pt-BR" dirty="0" err="1"/>
              <a:t>InputImg</a:t>
            </a:r>
            <a:r>
              <a:rPr lang="pt-BR" dirty="0"/>
              <a:t>[0:InputImg.shape[0] - </a:t>
            </a:r>
            <a:r>
              <a:rPr lang="pt-BR" dirty="0" err="1"/>
              <a:t>InputImg.shape</a:t>
            </a:r>
            <a:r>
              <a:rPr lang="pt-BR" dirty="0"/>
              <a:t>[0]%</a:t>
            </a:r>
            <a:r>
              <a:rPr lang="pt-BR" dirty="0" err="1"/>
              <a:t>int</a:t>
            </a:r>
            <a:r>
              <a:rPr lang="pt-BR" dirty="0"/>
              <a:t>(Tile), 0:InputImg.shape[1] - </a:t>
            </a:r>
            <a:r>
              <a:rPr lang="pt-BR" dirty="0" err="1"/>
              <a:t>InputImg.shape</a:t>
            </a:r>
            <a:r>
              <a:rPr lang="pt-BR" dirty="0"/>
              <a:t>[1]%</a:t>
            </a:r>
            <a:r>
              <a:rPr lang="pt-BR" dirty="0" err="1"/>
              <a:t>int</a:t>
            </a:r>
            <a:r>
              <a:rPr lang="pt-BR" dirty="0"/>
              <a:t>(Tile)]</a:t>
            </a:r>
          </a:p>
          <a:p>
            <a:pPr lvl="0"/>
            <a:endParaRPr lang="pt-BR" dirty="0"/>
          </a:p>
          <a:p>
            <a:pPr lvl="0"/>
            <a:r>
              <a:rPr lang="pt-BR" dirty="0"/>
              <a:t>	</a:t>
            </a:r>
            <a:r>
              <a:rPr lang="pt-BR" dirty="0" err="1"/>
              <a:t>ComputeDifferences</a:t>
            </a:r>
            <a:r>
              <a:rPr lang="pt-BR" dirty="0"/>
              <a:t>(</a:t>
            </a:r>
            <a:r>
              <a:rPr lang="pt-BR" dirty="0" err="1"/>
              <a:t>InputImg</a:t>
            </a:r>
            <a:r>
              <a:rPr lang="pt-BR" dirty="0"/>
              <a:t>, Library, </a:t>
            </a:r>
            <a:r>
              <a:rPr lang="pt-BR" dirty="0" err="1"/>
              <a:t>int</a:t>
            </a:r>
            <a:r>
              <a:rPr lang="pt-BR" dirty="0"/>
              <a:t>(Tile), </a:t>
            </a:r>
            <a:r>
              <a:rPr lang="pt-BR" dirty="0" err="1"/>
              <a:t>OutputImageFile</a:t>
            </a:r>
            <a:r>
              <a:rPr lang="pt-BR" dirty="0"/>
              <a:t>)</a:t>
            </a:r>
          </a:p>
          <a:p>
            <a:pPr lvl="0"/>
            <a:endParaRPr lang="pt-BR" dirty="0"/>
          </a:p>
          <a:p>
            <a:pPr lvl="0"/>
            <a:r>
              <a:rPr lang="pt-BR" dirty="0" err="1"/>
              <a:t>if</a:t>
            </a:r>
            <a:r>
              <a:rPr lang="pt-BR" dirty="0"/>
              <a:t> __</a:t>
            </a:r>
            <a:r>
              <a:rPr lang="pt-BR" dirty="0" err="1"/>
              <a:t>name</a:t>
            </a:r>
            <a:r>
              <a:rPr lang="pt-BR" dirty="0"/>
              <a:t>__ == "__</a:t>
            </a:r>
            <a:r>
              <a:rPr lang="pt-BR" dirty="0" err="1"/>
              <a:t>main</a:t>
            </a:r>
            <a:r>
              <a:rPr lang="pt-BR" dirty="0"/>
              <a:t>__":</a:t>
            </a:r>
          </a:p>
          <a:p>
            <a:pPr lvl="0"/>
            <a:r>
              <a:rPr lang="pt-BR" dirty="0"/>
              <a:t>    </a:t>
            </a:r>
            <a:r>
              <a:rPr lang="pt-BR" dirty="0" err="1"/>
              <a:t>main</a:t>
            </a:r>
            <a:r>
              <a:rPr lang="pt-BR" dirty="0"/>
              <a:t>()</a:t>
            </a:r>
            <a:endParaRPr lang="en" dirty="0"/>
          </a:p>
        </p:txBody>
      </p:sp>
    </p:spTree>
    <p:extLst>
      <p:ext uri="{BB962C8B-B14F-4D97-AF65-F5344CB8AC3E}">
        <p14:creationId xmlns:p14="http://schemas.microsoft.com/office/powerpoint/2010/main" val="13070936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sp>
        <p:nvSpPr>
          <p:cNvPr id="48" name="Shape 48"/>
          <p:cNvSpPr txBox="1">
            <a:spLocks noGrp="1"/>
          </p:cNvSpPr>
          <p:nvPr>
            <p:ph type="body" idx="1"/>
          </p:nvPr>
        </p:nvSpPr>
        <p:spPr>
          <a:xfrm>
            <a:off x="457200" y="857400"/>
            <a:ext cx="8229600" cy="4286100"/>
          </a:xfrm>
          <a:prstGeom prst="rect">
            <a:avLst/>
          </a:prstGeom>
        </p:spPr>
        <p:txBody>
          <a:bodyPr lIns="91425" tIns="91425" rIns="91425" bIns="91425" anchor="t" anchorCtr="0">
            <a:noAutofit/>
          </a:bodyPr>
          <a:lstStyle/>
          <a:p>
            <a:pPr lvl="0">
              <a:spcBef>
                <a:spcPts val="0"/>
              </a:spcBef>
              <a:buNone/>
            </a:pPr>
            <a:r>
              <a:rPr lang="en-US" sz="2400" dirty="0" smtClean="0"/>
              <a:t>The goal of this project was to architect and develop a software system which can be fed with thousands of sample images (i</a:t>
            </a:r>
            <a:r>
              <a:rPr lang="en-US" sz="2400" baseline="-25000" dirty="0" smtClean="0"/>
              <a:t>1</a:t>
            </a:r>
            <a:r>
              <a:rPr lang="en-US" sz="2400" dirty="0" smtClean="0"/>
              <a:t>, i</a:t>
            </a:r>
            <a:r>
              <a:rPr lang="en-US" sz="2400" baseline="-25000" dirty="0" smtClean="0"/>
              <a:t>2</a:t>
            </a:r>
            <a:r>
              <a:rPr lang="is-IS" sz="2400" dirty="0" smtClean="0"/>
              <a:t>….i</a:t>
            </a:r>
            <a:r>
              <a:rPr lang="is-IS" sz="2400" baseline="-25000" dirty="0" smtClean="0"/>
              <a:t>n</a:t>
            </a:r>
            <a:r>
              <a:rPr lang="is-IS" sz="2400" dirty="0" smtClean="0"/>
              <a:t>) </a:t>
            </a:r>
            <a:r>
              <a:rPr lang="en-US" sz="2400" dirty="0" smtClean="0"/>
              <a:t>and those images be used later to develop a photomosaic out of a given input image (</a:t>
            </a:r>
            <a:r>
              <a:rPr lang="en-US" sz="2400" dirty="0" err="1" smtClean="0"/>
              <a:t>IMG</a:t>
            </a:r>
            <a:r>
              <a:rPr lang="en-US" sz="2400" baseline="-25000" dirty="0" err="1" smtClean="0"/>
              <a:t>in</a:t>
            </a:r>
            <a:r>
              <a:rPr lang="en-US" sz="2400" dirty="0" smtClean="0"/>
              <a:t>). The output image (</a:t>
            </a:r>
            <a:r>
              <a:rPr lang="en-US" sz="2400" dirty="0" err="1" smtClean="0"/>
              <a:t>IMG</a:t>
            </a:r>
            <a:r>
              <a:rPr lang="en-US" sz="2400" baseline="-25000" dirty="0" err="1" smtClean="0"/>
              <a:t>out</a:t>
            </a:r>
            <a:r>
              <a:rPr lang="en-US" sz="2400" dirty="0" smtClean="0"/>
              <a:t>) is made up by dividing the input image into square shaped tiles of equal dimensions and for each tile, the average color (RGB values) of the tile was matched with the average color of each sample images and the tile which matched closest to the sample image in terms of root square mean error would be replaced by the sample images.</a:t>
            </a:r>
            <a:endParaRPr lang="en" sz="2400" dirty="0"/>
          </a:p>
        </p:txBody>
      </p:sp>
      <p:sp>
        <p:nvSpPr>
          <p:cNvPr id="49" name="Shape 49"/>
          <p:cNvSpPr txBox="1">
            <a:spLocks noGrp="1"/>
          </p:cNvSpPr>
          <p:nvPr>
            <p:ph type="title"/>
          </p:nvPr>
        </p:nvSpPr>
        <p:spPr>
          <a:xfrm>
            <a:off x="457200" y="0"/>
            <a:ext cx="8229600" cy="857400"/>
          </a:xfrm>
          <a:prstGeom prst="rect">
            <a:avLst/>
          </a:prstGeom>
        </p:spPr>
        <p:txBody>
          <a:bodyPr lIns="91425" tIns="91425" rIns="91425" bIns="91425" anchor="b" anchorCtr="0">
            <a:noAutofit/>
          </a:bodyPr>
          <a:lstStyle/>
          <a:p>
            <a:pPr lvl="0">
              <a:spcBef>
                <a:spcPts val="0"/>
              </a:spcBef>
              <a:buNone/>
            </a:pPr>
            <a:r>
              <a:rPr lang="en" dirty="0"/>
              <a:t>The Goal of Your Project</a:t>
            </a:r>
          </a:p>
        </p:txBody>
      </p:sp>
      <p:sp>
        <p:nvSpPr>
          <p:cNvPr id="50" name="Shape 50"/>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221400" y="18675"/>
            <a:ext cx="8701200" cy="506257"/>
          </a:xfrm>
          <a:prstGeom prst="rect">
            <a:avLst/>
          </a:prstGeom>
        </p:spPr>
        <p:txBody>
          <a:bodyPr lIns="91425" tIns="91425" rIns="91425" bIns="91425" anchor="b" anchorCtr="0">
            <a:noAutofit/>
          </a:bodyPr>
          <a:lstStyle/>
          <a:p>
            <a:pPr lvl="0">
              <a:spcBef>
                <a:spcPts val="0"/>
              </a:spcBef>
              <a:buNone/>
            </a:pPr>
            <a:r>
              <a:rPr lang="en" sz="3000" dirty="0"/>
              <a:t>Scope Changes </a:t>
            </a:r>
          </a:p>
        </p:txBody>
      </p:sp>
      <p:sp>
        <p:nvSpPr>
          <p:cNvPr id="56" name="Shape 56"/>
          <p:cNvSpPr txBox="1">
            <a:spLocks noGrp="1"/>
          </p:cNvSpPr>
          <p:nvPr>
            <p:ph type="body" idx="1"/>
          </p:nvPr>
        </p:nvSpPr>
        <p:spPr>
          <a:xfrm>
            <a:off x="0" y="262013"/>
            <a:ext cx="9144000" cy="4267425"/>
          </a:xfrm>
          <a:prstGeom prst="rect">
            <a:avLst/>
          </a:prstGeom>
        </p:spPr>
        <p:txBody>
          <a:bodyPr lIns="91425" tIns="91425" rIns="91425" bIns="91425" anchor="t" anchorCtr="0">
            <a:noAutofit/>
          </a:bodyPr>
          <a:lstStyle/>
          <a:p>
            <a:pPr lvl="0">
              <a:spcBef>
                <a:spcPts val="0"/>
              </a:spcBef>
              <a:buNone/>
            </a:pPr>
            <a:r>
              <a:rPr lang="en-US" sz="2400" dirty="0" smtClean="0"/>
              <a:t>The original scope as envisioned by myself included developing a system which could fetch sample images from the internet (</a:t>
            </a:r>
            <a:r>
              <a:rPr lang="en-US" sz="2400" dirty="0" err="1" smtClean="0"/>
              <a:t>google</a:t>
            </a:r>
            <a:r>
              <a:rPr lang="en-US" sz="2400" dirty="0" smtClean="0"/>
              <a:t> images or </a:t>
            </a:r>
            <a:r>
              <a:rPr lang="en-US" sz="2400" dirty="0" err="1" smtClean="0"/>
              <a:t>picasa</a:t>
            </a:r>
            <a:r>
              <a:rPr lang="en-US" sz="2400" dirty="0"/>
              <a:t> </a:t>
            </a:r>
            <a:r>
              <a:rPr lang="en-US" sz="2400" dirty="0" smtClean="0"/>
              <a:t>or </a:t>
            </a:r>
            <a:r>
              <a:rPr lang="en-US" sz="2400" dirty="0" err="1" smtClean="0"/>
              <a:t>imgur</a:t>
            </a:r>
            <a:r>
              <a:rPr lang="en-US" sz="2400" dirty="0" smtClean="0"/>
              <a:t>) automatically at startup based on the image category specified by the user. This way, a user could simply specify the category (</a:t>
            </a:r>
            <a:r>
              <a:rPr lang="en-US" sz="2400" dirty="0" err="1" smtClean="0"/>
              <a:t>eg</a:t>
            </a:r>
            <a:r>
              <a:rPr lang="en-US" sz="2400" dirty="0" smtClean="0"/>
              <a:t> – plants, animals, techno etc.) of images that should be used as tiles to create the photomosaic and the software would handle fetching the required images from the web.</a:t>
            </a:r>
          </a:p>
          <a:p>
            <a:pPr lvl="0">
              <a:spcBef>
                <a:spcPts val="0"/>
              </a:spcBef>
              <a:buNone/>
            </a:pPr>
            <a:endParaRPr lang="en-US" sz="2400" dirty="0"/>
          </a:p>
          <a:p>
            <a:pPr lvl="0">
              <a:spcBef>
                <a:spcPts val="0"/>
              </a:spcBef>
              <a:buNone/>
            </a:pPr>
            <a:r>
              <a:rPr lang="en-US" sz="2400" dirty="0" smtClean="0"/>
              <a:t>Instead, When I tried implementing this in code, I realized that the set of sample images downloaded from the web was not high quality. Due to time constraints, I decided to download the sample images from </a:t>
            </a:r>
            <a:r>
              <a:rPr lang="en-US" sz="2400" dirty="0" err="1" smtClean="0"/>
              <a:t>google</a:t>
            </a:r>
            <a:r>
              <a:rPr lang="en-US" sz="2400" dirty="0" smtClean="0"/>
              <a:t> images and use them for this project.</a:t>
            </a:r>
            <a:endParaRPr lang="en"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Shape 61"/>
          <p:cNvPicPr preferRelativeResize="0"/>
          <p:nvPr/>
        </p:nvPicPr>
        <p:blipFill>
          <a:blip r:embed="rId3">
            <a:extLst>
              <a:ext uri="{28A0092B-C50C-407E-A947-70E740481C1C}">
                <a14:useLocalDpi xmlns:a14="http://schemas.microsoft.com/office/drawing/2010/main" val="0"/>
              </a:ext>
            </a:extLst>
          </a:blip>
          <a:stretch>
            <a:fillRect/>
          </a:stretch>
        </p:blipFill>
        <p:spPr>
          <a:xfrm>
            <a:off x="246350" y="459478"/>
            <a:ext cx="4097149" cy="2731432"/>
          </a:xfrm>
          <a:prstGeom prst="rect">
            <a:avLst/>
          </a:prstGeom>
          <a:noFill/>
          <a:ln>
            <a:noFill/>
          </a:ln>
        </p:spPr>
      </p:pic>
      <p:sp>
        <p:nvSpPr>
          <p:cNvPr id="62" name="Shape 62"/>
          <p:cNvSpPr txBox="1">
            <a:spLocks noGrp="1"/>
          </p:cNvSpPr>
          <p:nvPr>
            <p:ph type="body" idx="1"/>
          </p:nvPr>
        </p:nvSpPr>
        <p:spPr>
          <a:xfrm>
            <a:off x="961027" y="27778"/>
            <a:ext cx="2475600" cy="431700"/>
          </a:xfrm>
          <a:prstGeom prst="rect">
            <a:avLst/>
          </a:prstGeom>
        </p:spPr>
        <p:txBody>
          <a:bodyPr lIns="91425" tIns="91425" rIns="91425" bIns="91425" anchor="t" anchorCtr="0">
            <a:noAutofit/>
          </a:bodyPr>
          <a:lstStyle/>
          <a:p>
            <a:pPr lvl="0" rtl="0">
              <a:spcBef>
                <a:spcPts val="0"/>
              </a:spcBef>
              <a:buNone/>
            </a:pPr>
            <a:r>
              <a:rPr lang="en" dirty="0" smtClean="0"/>
              <a:t>Input</a:t>
            </a:r>
            <a:r>
              <a:rPr lang="en-US" dirty="0"/>
              <a:t> </a:t>
            </a:r>
            <a:r>
              <a:rPr lang="en-US" dirty="0" smtClean="0"/>
              <a:t>Image	</a:t>
            </a:r>
            <a:endParaRPr lang="en" dirty="0"/>
          </a:p>
          <a:p>
            <a:pPr lvl="0" rtl="0">
              <a:spcBef>
                <a:spcPts val="0"/>
              </a:spcBef>
              <a:buNone/>
            </a:pPr>
            <a:endParaRPr dirty="0"/>
          </a:p>
        </p:txBody>
      </p:sp>
      <p:sp>
        <p:nvSpPr>
          <p:cNvPr id="63" name="Shape 63"/>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
        <p:nvSpPr>
          <p:cNvPr id="64" name="Shape 64"/>
          <p:cNvSpPr txBox="1">
            <a:spLocks noGrp="1"/>
          </p:cNvSpPr>
          <p:nvPr>
            <p:ph type="body" idx="1"/>
          </p:nvPr>
        </p:nvSpPr>
        <p:spPr>
          <a:xfrm>
            <a:off x="5517099" y="0"/>
            <a:ext cx="3610191" cy="431700"/>
          </a:xfrm>
          <a:prstGeom prst="rect">
            <a:avLst/>
          </a:prstGeom>
        </p:spPr>
        <p:txBody>
          <a:bodyPr lIns="91425" tIns="91425" rIns="91425" bIns="91425" anchor="t" anchorCtr="0">
            <a:noAutofit/>
          </a:bodyPr>
          <a:lstStyle/>
          <a:p>
            <a:pPr lvl="0" rtl="0">
              <a:spcBef>
                <a:spcPts val="0"/>
              </a:spcBef>
              <a:buNone/>
            </a:pPr>
            <a:r>
              <a:rPr lang="en" dirty="0" smtClean="0"/>
              <a:t>Output</a:t>
            </a:r>
            <a:r>
              <a:rPr lang="en-US" dirty="0" smtClean="0"/>
              <a:t> Photomosaic Image </a:t>
            </a:r>
            <a:endParaRPr lang="en" dirty="0"/>
          </a:p>
          <a:p>
            <a:pPr lvl="0" rtl="0">
              <a:spcBef>
                <a:spcPts val="0"/>
              </a:spcBef>
              <a:buNone/>
            </a:pPr>
            <a:endParaRPr dirty="0"/>
          </a:p>
        </p:txBody>
      </p:sp>
      <p:pic>
        <p:nvPicPr>
          <p:cNvPr id="65" name="Shape 65"/>
          <p:cNvPicPr preferRelativeResize="0"/>
          <p:nvPr/>
        </p:nvPicPr>
        <p:blipFill>
          <a:blip r:embed="rId4">
            <a:extLst>
              <a:ext uri="{28A0092B-C50C-407E-A947-70E740481C1C}">
                <a14:useLocalDpi xmlns:a14="http://schemas.microsoft.com/office/drawing/2010/main" val="0"/>
              </a:ext>
            </a:extLst>
          </a:blip>
          <a:stretch>
            <a:fillRect/>
          </a:stretch>
        </p:blipFill>
        <p:spPr>
          <a:xfrm>
            <a:off x="4852550" y="459478"/>
            <a:ext cx="4097149" cy="2731432"/>
          </a:xfrm>
          <a:prstGeom prst="rect">
            <a:avLst/>
          </a:prstGeom>
          <a:noFill/>
          <a:ln>
            <a:noFill/>
          </a:ln>
        </p:spPr>
      </p:pic>
      <p:sp>
        <p:nvSpPr>
          <p:cNvPr id="8" name="Shape 62"/>
          <p:cNvSpPr txBox="1">
            <a:spLocks/>
          </p:cNvSpPr>
          <p:nvPr/>
        </p:nvSpPr>
        <p:spPr>
          <a:xfrm>
            <a:off x="821568" y="3153320"/>
            <a:ext cx="2475600" cy="431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ct val="100000"/>
              <a:buNone/>
              <a:defRPr sz="1800" b="0" i="0" u="none" strike="noStrike" cap="none">
                <a:solidFill>
                  <a:schemeClr val="dk1"/>
                </a:solidFill>
                <a:latin typeface="Arial"/>
                <a:ea typeface="Arial"/>
                <a:cs typeface="Arial"/>
                <a:sym typeface="Arial"/>
              </a:defRPr>
            </a:lvl1pPr>
            <a:lvl2pPr marR="0" lvl="1" algn="l" rtl="0">
              <a:lnSpc>
                <a:spcPct val="100000"/>
              </a:lnSpc>
              <a:spcBef>
                <a:spcPts val="480"/>
              </a:spcBef>
              <a:spcAft>
                <a:spcPts val="0"/>
              </a:spcAft>
              <a:buSzPct val="100000"/>
              <a:buNone/>
              <a:defRPr sz="2400" b="0" i="0" u="none" strike="noStrike" cap="none">
                <a:solidFill>
                  <a:srgbClr val="000000"/>
                </a:solidFill>
                <a:latin typeface="Arial"/>
                <a:ea typeface="Arial"/>
                <a:cs typeface="Arial"/>
                <a:sym typeface="Arial"/>
              </a:defRPr>
            </a:lvl2pPr>
            <a:lvl3pPr marR="0" lvl="2" algn="l" rtl="0">
              <a:lnSpc>
                <a:spcPct val="100000"/>
              </a:lnSpc>
              <a:spcBef>
                <a:spcPts val="480"/>
              </a:spcBef>
              <a:spcAft>
                <a:spcPts val="0"/>
              </a:spcAft>
              <a:buSzPct val="100000"/>
              <a:buNone/>
              <a:defRPr sz="2400" b="0" i="0" u="none" strike="noStrike" cap="none">
                <a:solidFill>
                  <a:srgbClr val="000000"/>
                </a:solidFill>
                <a:latin typeface="Arial"/>
                <a:ea typeface="Arial"/>
                <a:cs typeface="Arial"/>
                <a:sym typeface="Arial"/>
              </a:defRPr>
            </a:lvl3pPr>
            <a:lvl4pPr marR="0" lvl="3"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4pPr>
            <a:lvl5pPr marR="0" lvl="4"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5pPr>
            <a:lvl6pPr marR="0" lvl="5"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6pPr>
            <a:lvl7pPr marR="0" lvl="6"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7pPr>
            <a:lvl8pPr marR="0" lvl="7"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8pPr>
            <a:lvl9pPr marR="0" lvl="8"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9pPr>
          </a:lstStyle>
          <a:p>
            <a:r>
              <a:rPr lang="en-US" dirty="0" smtClean="0"/>
              <a:t>Sample Tile images	</a:t>
            </a:r>
          </a:p>
          <a:p>
            <a:endParaRPr lang="en-US" dirty="0"/>
          </a:p>
        </p:txBody>
      </p:sp>
      <p:sp>
        <p:nvSpPr>
          <p:cNvPr id="9" name="Shape 62"/>
          <p:cNvSpPr txBox="1">
            <a:spLocks/>
          </p:cNvSpPr>
          <p:nvPr/>
        </p:nvSpPr>
        <p:spPr>
          <a:xfrm>
            <a:off x="4852550" y="3188066"/>
            <a:ext cx="3936384" cy="431700"/>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ct val="100000"/>
              <a:buNone/>
              <a:defRPr sz="1800" b="0" i="0" u="none" strike="noStrike" cap="none">
                <a:solidFill>
                  <a:schemeClr val="dk1"/>
                </a:solidFill>
                <a:latin typeface="Arial"/>
                <a:ea typeface="Arial"/>
                <a:cs typeface="Arial"/>
                <a:sym typeface="Arial"/>
              </a:defRPr>
            </a:lvl1pPr>
            <a:lvl2pPr marR="0" lvl="1" algn="l" rtl="0">
              <a:lnSpc>
                <a:spcPct val="100000"/>
              </a:lnSpc>
              <a:spcBef>
                <a:spcPts val="480"/>
              </a:spcBef>
              <a:spcAft>
                <a:spcPts val="0"/>
              </a:spcAft>
              <a:buSzPct val="100000"/>
              <a:buNone/>
              <a:defRPr sz="2400" b="0" i="0" u="none" strike="noStrike" cap="none">
                <a:solidFill>
                  <a:srgbClr val="000000"/>
                </a:solidFill>
                <a:latin typeface="Arial"/>
                <a:ea typeface="Arial"/>
                <a:cs typeface="Arial"/>
                <a:sym typeface="Arial"/>
              </a:defRPr>
            </a:lvl2pPr>
            <a:lvl3pPr marR="0" lvl="2" algn="l" rtl="0">
              <a:lnSpc>
                <a:spcPct val="100000"/>
              </a:lnSpc>
              <a:spcBef>
                <a:spcPts val="480"/>
              </a:spcBef>
              <a:spcAft>
                <a:spcPts val="0"/>
              </a:spcAft>
              <a:buSzPct val="100000"/>
              <a:buNone/>
              <a:defRPr sz="2400" b="0" i="0" u="none" strike="noStrike" cap="none">
                <a:solidFill>
                  <a:srgbClr val="000000"/>
                </a:solidFill>
                <a:latin typeface="Arial"/>
                <a:ea typeface="Arial"/>
                <a:cs typeface="Arial"/>
                <a:sym typeface="Arial"/>
              </a:defRPr>
            </a:lvl3pPr>
            <a:lvl4pPr marR="0" lvl="3"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4pPr>
            <a:lvl5pPr marR="0" lvl="4"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5pPr>
            <a:lvl6pPr marR="0" lvl="5"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6pPr>
            <a:lvl7pPr marR="0" lvl="6"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7pPr>
            <a:lvl8pPr marR="0" lvl="7"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8pPr>
            <a:lvl9pPr marR="0" lvl="8" algn="l" rtl="0">
              <a:lnSpc>
                <a:spcPct val="100000"/>
              </a:lnSpc>
              <a:spcBef>
                <a:spcPts val="360"/>
              </a:spcBef>
              <a:spcAft>
                <a:spcPts val="0"/>
              </a:spcAft>
              <a:buSzPct val="100000"/>
              <a:buNone/>
              <a:defRPr sz="1800" b="0" i="0" u="none" strike="noStrike" cap="none">
                <a:solidFill>
                  <a:srgbClr val="000000"/>
                </a:solidFill>
                <a:latin typeface="Arial"/>
                <a:ea typeface="Arial"/>
                <a:cs typeface="Arial"/>
                <a:sym typeface="Arial"/>
              </a:defRPr>
            </a:lvl9pPr>
          </a:lstStyle>
          <a:p>
            <a:r>
              <a:rPr lang="en-US" dirty="0" smtClean="0"/>
              <a:t>Zoomed version of output image	</a:t>
            </a:r>
          </a:p>
          <a:p>
            <a:endParaRPr lang="en-US" dirty="0"/>
          </a:p>
        </p:txBody>
      </p:sp>
      <p:pic>
        <p:nvPicPr>
          <p:cNvPr id="2" name="Picture 1" descr="zoom__1.tiff"/>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67691" y="3619766"/>
            <a:ext cx="2871304" cy="1523809"/>
          </a:xfrm>
          <a:prstGeom prst="rect">
            <a:avLst/>
          </a:prstGeom>
        </p:spPr>
      </p:pic>
      <p:pic>
        <p:nvPicPr>
          <p:cNvPr id="3" name="Picture 2" descr="1.jp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3619766"/>
            <a:ext cx="1062219" cy="597498"/>
          </a:xfrm>
          <a:prstGeom prst="rect">
            <a:avLst/>
          </a:prstGeom>
        </p:spPr>
      </p:pic>
      <p:pic>
        <p:nvPicPr>
          <p:cNvPr id="4" name="Picture 3" descr="19.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53742" y="3619766"/>
            <a:ext cx="913657" cy="513932"/>
          </a:xfrm>
          <a:prstGeom prst="rect">
            <a:avLst/>
          </a:prstGeom>
        </p:spPr>
      </p:pic>
      <p:pic>
        <p:nvPicPr>
          <p:cNvPr id="5" name="Picture 4" descr="35.jp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24731" y="3619767"/>
            <a:ext cx="1168974" cy="513932"/>
          </a:xfrm>
          <a:prstGeom prst="rect">
            <a:avLst/>
          </a:prstGeom>
        </p:spPr>
      </p:pic>
      <p:pic>
        <p:nvPicPr>
          <p:cNvPr id="7" name="Picture 6" descr="18.jp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0" y="4217264"/>
            <a:ext cx="1062219" cy="726811"/>
          </a:xfrm>
          <a:prstGeom prst="rect">
            <a:avLst/>
          </a:prstGeom>
        </p:spPr>
      </p:pic>
      <p:pic>
        <p:nvPicPr>
          <p:cNvPr id="10" name="Picture 9" descr="20.jp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653742" y="4217264"/>
            <a:ext cx="913657" cy="681065"/>
          </a:xfrm>
          <a:prstGeom prst="rect">
            <a:avLst/>
          </a:prstGeom>
        </p:spPr>
      </p:pic>
      <p:pic>
        <p:nvPicPr>
          <p:cNvPr id="11" name="Picture 10" descr="27.jp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923778" y="4217264"/>
            <a:ext cx="1169927" cy="68106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363300" y="59900"/>
            <a:ext cx="3478800" cy="857400"/>
          </a:xfrm>
          <a:prstGeom prst="rect">
            <a:avLst/>
          </a:prstGeom>
        </p:spPr>
        <p:txBody>
          <a:bodyPr lIns="91425" tIns="91425" rIns="91425" bIns="91425" anchor="b" anchorCtr="0">
            <a:noAutofit/>
          </a:bodyPr>
          <a:lstStyle/>
          <a:p>
            <a:pPr lvl="0">
              <a:spcBef>
                <a:spcPts val="0"/>
              </a:spcBef>
              <a:buNone/>
            </a:pPr>
            <a:r>
              <a:rPr lang="en"/>
              <a:t>Your Pipeline</a:t>
            </a:r>
          </a:p>
        </p:txBody>
      </p:sp>
      <p:sp>
        <p:nvSpPr>
          <p:cNvPr id="72" name="Shape 72"/>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
        <p:nvSpPr>
          <p:cNvPr id="73" name="Shape 73"/>
          <p:cNvSpPr/>
          <p:nvPr/>
        </p:nvSpPr>
        <p:spPr>
          <a:xfrm>
            <a:off x="0" y="917300"/>
            <a:ext cx="1653450" cy="1211461"/>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a:spcBef>
                <a:spcPts val="0"/>
              </a:spcBef>
              <a:buNone/>
            </a:pPr>
            <a:r>
              <a:rPr lang="en-US" dirty="0" smtClean="0"/>
              <a:t>Download 1000 images from </a:t>
            </a:r>
            <a:r>
              <a:rPr lang="en-US" dirty="0" err="1" smtClean="0"/>
              <a:t>google</a:t>
            </a:r>
            <a:r>
              <a:rPr lang="en-US" dirty="0" smtClean="0"/>
              <a:t> images</a:t>
            </a:r>
            <a:endParaRPr lang="en" dirty="0"/>
          </a:p>
        </p:txBody>
      </p:sp>
      <p:sp>
        <p:nvSpPr>
          <p:cNvPr id="74" name="Shape 74"/>
          <p:cNvSpPr/>
          <p:nvPr/>
        </p:nvSpPr>
        <p:spPr>
          <a:xfrm>
            <a:off x="2118748" y="917300"/>
            <a:ext cx="3916775" cy="1211462"/>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dirty="0" smtClean="0"/>
              <a:t>Load the downloaded images in the code on startup and compute the average RGB values of each image and store it in a dictionary</a:t>
            </a:r>
            <a:endParaRPr lang="en" dirty="0"/>
          </a:p>
        </p:txBody>
      </p:sp>
      <p:sp>
        <p:nvSpPr>
          <p:cNvPr id="75" name="Shape 75"/>
          <p:cNvSpPr/>
          <p:nvPr/>
        </p:nvSpPr>
        <p:spPr>
          <a:xfrm>
            <a:off x="6554600" y="917300"/>
            <a:ext cx="2589399" cy="1211462"/>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dirty="0" smtClean="0"/>
              <a:t>The input image for which we would like to create a photomosaic is now taken and resized to a square shape with dimensions closest to the original dimensions</a:t>
            </a:r>
            <a:endParaRPr lang="en" dirty="0"/>
          </a:p>
        </p:txBody>
      </p:sp>
      <p:sp>
        <p:nvSpPr>
          <p:cNvPr id="76" name="Shape 76"/>
          <p:cNvSpPr/>
          <p:nvPr/>
        </p:nvSpPr>
        <p:spPr>
          <a:xfrm>
            <a:off x="6554601" y="2634226"/>
            <a:ext cx="2589398" cy="1429773"/>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dirty="0" smtClean="0"/>
              <a:t>Split the input image into n tiles of square shape and dimensions which were entered by the user</a:t>
            </a:r>
            <a:endParaRPr lang="en" dirty="0"/>
          </a:p>
        </p:txBody>
      </p:sp>
      <p:sp>
        <p:nvSpPr>
          <p:cNvPr id="77" name="Shape 77"/>
          <p:cNvSpPr/>
          <p:nvPr/>
        </p:nvSpPr>
        <p:spPr>
          <a:xfrm>
            <a:off x="2118748" y="2634226"/>
            <a:ext cx="3916775" cy="1429774"/>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dirty="0" smtClean="0"/>
              <a:t>Iterate through each of the tiles in the input image and compute the average RGB value for each tile. Once the average is computed, compare this value to the average RGB values of sample images (computed in step 2 above) and a winner is declared based on the closest match (using root mean square computation)</a:t>
            </a:r>
            <a:endParaRPr lang="en" dirty="0"/>
          </a:p>
        </p:txBody>
      </p:sp>
      <p:cxnSp>
        <p:nvCxnSpPr>
          <p:cNvPr id="78" name="Shape 78"/>
          <p:cNvCxnSpPr/>
          <p:nvPr/>
        </p:nvCxnSpPr>
        <p:spPr>
          <a:xfrm flipV="1">
            <a:off x="1686700" y="1572825"/>
            <a:ext cx="393681" cy="3300"/>
          </a:xfrm>
          <a:prstGeom prst="straightConnector1">
            <a:avLst/>
          </a:prstGeom>
          <a:noFill/>
          <a:ln w="19050" cap="flat" cmpd="sng">
            <a:solidFill>
              <a:schemeClr val="dk2"/>
            </a:solidFill>
            <a:prstDash val="solid"/>
            <a:round/>
            <a:headEnd type="none" w="lg" len="lg"/>
            <a:tailEnd type="triangle" w="lg" len="lg"/>
          </a:ln>
        </p:spPr>
      </p:cxnSp>
      <p:cxnSp>
        <p:nvCxnSpPr>
          <p:cNvPr id="79" name="Shape 79"/>
          <p:cNvCxnSpPr/>
          <p:nvPr/>
        </p:nvCxnSpPr>
        <p:spPr>
          <a:xfrm>
            <a:off x="6035523" y="1572825"/>
            <a:ext cx="519077" cy="3300"/>
          </a:xfrm>
          <a:prstGeom prst="straightConnector1">
            <a:avLst/>
          </a:prstGeom>
          <a:noFill/>
          <a:ln w="19050" cap="flat" cmpd="sng">
            <a:solidFill>
              <a:schemeClr val="dk2"/>
            </a:solidFill>
            <a:prstDash val="solid"/>
            <a:round/>
            <a:headEnd type="none" w="lg" len="lg"/>
            <a:tailEnd type="triangle" w="lg" len="lg"/>
          </a:ln>
        </p:spPr>
      </p:cxnSp>
      <p:cxnSp>
        <p:nvCxnSpPr>
          <p:cNvPr id="80" name="Shape 80"/>
          <p:cNvCxnSpPr>
            <a:stCxn id="75" idx="2"/>
            <a:endCxn id="76" idx="0"/>
          </p:cNvCxnSpPr>
          <p:nvPr/>
        </p:nvCxnSpPr>
        <p:spPr>
          <a:xfrm>
            <a:off x="7849300" y="2128762"/>
            <a:ext cx="0" cy="505464"/>
          </a:xfrm>
          <a:prstGeom prst="straightConnector1">
            <a:avLst/>
          </a:prstGeom>
          <a:noFill/>
          <a:ln w="19050" cap="flat" cmpd="sng">
            <a:solidFill>
              <a:schemeClr val="dk2"/>
            </a:solidFill>
            <a:prstDash val="solid"/>
            <a:round/>
            <a:headEnd type="none" w="lg" len="lg"/>
            <a:tailEnd type="triangle" w="lg" len="lg"/>
          </a:ln>
        </p:spPr>
      </p:cxnSp>
      <p:cxnSp>
        <p:nvCxnSpPr>
          <p:cNvPr id="81" name="Shape 81"/>
          <p:cNvCxnSpPr>
            <a:stCxn id="76" idx="1"/>
            <a:endCxn id="77" idx="3"/>
          </p:cNvCxnSpPr>
          <p:nvPr/>
        </p:nvCxnSpPr>
        <p:spPr>
          <a:xfrm flipH="1">
            <a:off x="6035523" y="3349113"/>
            <a:ext cx="519078" cy="0"/>
          </a:xfrm>
          <a:prstGeom prst="straightConnector1">
            <a:avLst/>
          </a:prstGeom>
          <a:noFill/>
          <a:ln w="19050" cap="flat" cmpd="sng">
            <a:solidFill>
              <a:schemeClr val="dk2"/>
            </a:solidFill>
            <a:prstDash val="solid"/>
            <a:round/>
            <a:headEnd type="none" w="lg" len="lg"/>
            <a:tailEnd type="triangle" w="lg" len="lg"/>
          </a:ln>
        </p:spPr>
      </p:cxnSp>
      <p:cxnSp>
        <p:nvCxnSpPr>
          <p:cNvPr id="45" name="Shape 81"/>
          <p:cNvCxnSpPr/>
          <p:nvPr/>
        </p:nvCxnSpPr>
        <p:spPr>
          <a:xfrm flipH="1">
            <a:off x="1599670" y="3349113"/>
            <a:ext cx="519078" cy="0"/>
          </a:xfrm>
          <a:prstGeom prst="straightConnector1">
            <a:avLst/>
          </a:prstGeom>
          <a:noFill/>
          <a:ln w="19050" cap="flat" cmpd="sng">
            <a:solidFill>
              <a:schemeClr val="dk2"/>
            </a:solidFill>
            <a:prstDash val="solid"/>
            <a:round/>
            <a:headEnd type="none" w="lg" len="lg"/>
            <a:tailEnd type="triangle" w="lg" len="lg"/>
          </a:ln>
        </p:spPr>
      </p:cxnSp>
      <p:sp>
        <p:nvSpPr>
          <p:cNvPr id="46" name="Shape 73"/>
          <p:cNvSpPr/>
          <p:nvPr/>
        </p:nvSpPr>
        <p:spPr>
          <a:xfrm>
            <a:off x="0" y="2634226"/>
            <a:ext cx="1599670" cy="1429774"/>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a:spcBef>
                <a:spcPts val="0"/>
              </a:spcBef>
              <a:buNone/>
            </a:pPr>
            <a:r>
              <a:rPr lang="en-US" dirty="0" smtClean="0"/>
              <a:t>Compress the winner image to the size of a tile and replace the tile in input image with that of the winner image.</a:t>
            </a:r>
            <a:endParaRPr lang="en" dirty="0"/>
          </a:p>
        </p:txBody>
      </p:sp>
      <p:sp>
        <p:nvSpPr>
          <p:cNvPr id="47" name="Shape 74"/>
          <p:cNvSpPr/>
          <p:nvPr/>
        </p:nvSpPr>
        <p:spPr>
          <a:xfrm>
            <a:off x="2118748" y="4257523"/>
            <a:ext cx="4569919" cy="885977"/>
          </a:xfrm>
          <a:prstGeom prst="rect">
            <a:avLst/>
          </a:prstGeom>
          <a:solidFill>
            <a:schemeClr val="lt2"/>
          </a:solidFill>
          <a:ln w="19050" cap="flat" cmpd="sng">
            <a:solidFill>
              <a:schemeClr val="dk2"/>
            </a:solidFill>
            <a:prstDash val="solid"/>
            <a:round/>
            <a:headEnd type="none" w="med" len="med"/>
            <a:tailEnd type="none" w="med" len="med"/>
          </a:ln>
        </p:spPr>
        <p:txBody>
          <a:bodyPr lIns="91425" tIns="91425" rIns="91425" bIns="91425" anchor="ctr" anchorCtr="0">
            <a:noAutofit/>
          </a:bodyPr>
          <a:lstStyle/>
          <a:p>
            <a:pPr lvl="0" algn="ctr" rtl="0">
              <a:spcBef>
                <a:spcPts val="0"/>
              </a:spcBef>
              <a:buNone/>
            </a:pPr>
            <a:r>
              <a:rPr lang="en-US" sz="1600" b="1" dirty="0" smtClean="0"/>
              <a:t>OUTPUT</a:t>
            </a:r>
          </a:p>
          <a:p>
            <a:pPr lvl="0" algn="ctr" rtl="0">
              <a:spcBef>
                <a:spcPts val="0"/>
              </a:spcBef>
              <a:buNone/>
            </a:pPr>
            <a:r>
              <a:rPr lang="en-US" dirty="0" smtClean="0"/>
              <a:t>Once the iteration through each tile is complete and the winner images are replaced with each tile, the final image is the resultant photomosaic</a:t>
            </a:r>
            <a:endParaRPr lang="en" dirty="0"/>
          </a:p>
        </p:txBody>
      </p:sp>
      <p:cxnSp>
        <p:nvCxnSpPr>
          <p:cNvPr id="48" name="Shape 80"/>
          <p:cNvCxnSpPr/>
          <p:nvPr/>
        </p:nvCxnSpPr>
        <p:spPr>
          <a:xfrm>
            <a:off x="805034" y="4064000"/>
            <a:ext cx="0" cy="505464"/>
          </a:xfrm>
          <a:prstGeom prst="straightConnector1">
            <a:avLst/>
          </a:prstGeom>
          <a:noFill/>
          <a:ln w="19050" cap="flat" cmpd="sng">
            <a:solidFill>
              <a:schemeClr val="dk2"/>
            </a:solidFill>
            <a:prstDash val="solid"/>
            <a:round/>
            <a:headEnd type="none" w="lg" len="lg"/>
            <a:tailEnd type="triangle" w="lg" len="lg"/>
          </a:ln>
        </p:spPr>
      </p:cxnSp>
      <p:cxnSp>
        <p:nvCxnSpPr>
          <p:cNvPr id="49" name="Shape 78"/>
          <p:cNvCxnSpPr/>
          <p:nvPr/>
        </p:nvCxnSpPr>
        <p:spPr>
          <a:xfrm>
            <a:off x="805034" y="4565070"/>
            <a:ext cx="1313714" cy="0"/>
          </a:xfrm>
          <a:prstGeom prst="straightConnector1">
            <a:avLst/>
          </a:prstGeom>
          <a:noFill/>
          <a:ln w="19050" cap="flat" cmpd="sng">
            <a:solidFill>
              <a:schemeClr val="dk2"/>
            </a:solidFill>
            <a:prstDash val="solid"/>
            <a:round/>
            <a:headEnd type="none" w="lg" len="lg"/>
            <a:tailEnd type="triangle" w="lg" len="lg"/>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457200" y="0"/>
            <a:ext cx="8229600" cy="573900"/>
          </a:xfrm>
          <a:prstGeom prst="rect">
            <a:avLst/>
          </a:prstGeom>
        </p:spPr>
        <p:txBody>
          <a:bodyPr lIns="91425" tIns="91425" rIns="91425" bIns="91425" anchor="b" anchorCtr="0">
            <a:noAutofit/>
          </a:bodyPr>
          <a:lstStyle/>
          <a:p>
            <a:pPr lvl="0">
              <a:spcBef>
                <a:spcPts val="0"/>
              </a:spcBef>
              <a:buNone/>
            </a:pPr>
            <a:r>
              <a:rPr lang="en" sz="2400" dirty="0"/>
              <a:t>Demonstration: Show complete Input/Output results </a:t>
            </a:r>
          </a:p>
        </p:txBody>
      </p:sp>
      <p:sp>
        <p:nvSpPr>
          <p:cNvPr id="88" name="Shape 88"/>
          <p:cNvSpPr txBox="1">
            <a:spLocks noGrp="1"/>
          </p:cNvSpPr>
          <p:nvPr>
            <p:ph type="body" idx="1"/>
          </p:nvPr>
        </p:nvSpPr>
        <p:spPr>
          <a:xfrm>
            <a:off x="0" y="399144"/>
            <a:ext cx="9144000" cy="1142376"/>
          </a:xfrm>
          <a:prstGeom prst="rect">
            <a:avLst/>
          </a:prstGeom>
        </p:spPr>
        <p:txBody>
          <a:bodyPr lIns="91425" tIns="91425" rIns="91425" bIns="91425" anchor="t" anchorCtr="0">
            <a:noAutofit/>
          </a:bodyPr>
          <a:lstStyle/>
          <a:p>
            <a:pPr marL="457200" lvl="0" indent="-342900">
              <a:spcBef>
                <a:spcPts val="600"/>
              </a:spcBef>
              <a:buClr>
                <a:schemeClr val="dk1"/>
              </a:buClr>
              <a:buFont typeface="Arial"/>
            </a:pPr>
            <a:r>
              <a:rPr lang="en-US" sz="1800" dirty="0" smtClean="0"/>
              <a:t>The following two pages show three different photo mosaics that my software developed. The source code and sample images used to develop these photo mosaics could be checked using the following </a:t>
            </a:r>
            <a:r>
              <a:rPr lang="en-US" sz="1800" dirty="0" err="1" smtClean="0"/>
              <a:t>github</a:t>
            </a:r>
            <a:r>
              <a:rPr lang="en-US" sz="1800" dirty="0"/>
              <a:t> link: </a:t>
            </a:r>
            <a:r>
              <a:rPr lang="en-US" sz="1800" dirty="0" smtClean="0">
                <a:hlinkClick r:id="rId3"/>
              </a:rPr>
              <a:t>https</a:t>
            </a:r>
            <a:r>
              <a:rPr lang="en-US" sz="1800" dirty="0">
                <a:hlinkClick r:id="rId3"/>
              </a:rPr>
              <a:t>://</a:t>
            </a:r>
            <a:r>
              <a:rPr lang="en-US" sz="1800" dirty="0" err="1">
                <a:hlinkClick r:id="rId3"/>
              </a:rPr>
              <a:t>github.com</a:t>
            </a:r>
            <a:r>
              <a:rPr lang="en-US" sz="1800" dirty="0">
                <a:hlinkClick r:id="rId3"/>
              </a:rPr>
              <a:t>/</a:t>
            </a:r>
            <a:r>
              <a:rPr lang="en-US" sz="1800" dirty="0" err="1">
                <a:hlinkClick r:id="rId3"/>
              </a:rPr>
              <a:t>nmtgpta</a:t>
            </a:r>
            <a:r>
              <a:rPr lang="en-US" sz="1800" dirty="0">
                <a:hlinkClick r:id="rId3"/>
              </a:rPr>
              <a:t>/</a:t>
            </a:r>
            <a:r>
              <a:rPr lang="en-US" sz="1800" dirty="0" err="1">
                <a:hlinkClick r:id="rId3"/>
              </a:rPr>
              <a:t>CompPhoto</a:t>
            </a:r>
            <a:r>
              <a:rPr lang="en-US" sz="1800" dirty="0">
                <a:hlinkClick r:id="rId3"/>
              </a:rPr>
              <a:t>/tree/master/Results</a:t>
            </a:r>
            <a:endParaRPr lang="en" sz="1800" dirty="0"/>
          </a:p>
        </p:txBody>
      </p:sp>
      <p:sp>
        <p:nvSpPr>
          <p:cNvPr id="89" name="Shape 89"/>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
        <p:nvSpPr>
          <p:cNvPr id="5" name="Shape 88"/>
          <p:cNvSpPr txBox="1">
            <a:spLocks/>
          </p:cNvSpPr>
          <p:nvPr/>
        </p:nvSpPr>
        <p:spPr>
          <a:xfrm>
            <a:off x="1439333" y="1397982"/>
            <a:ext cx="1717524" cy="48989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SzPct val="100000"/>
              <a:buNone/>
              <a:defRPr sz="3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ct val="100000"/>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ct val="100000"/>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9pPr>
          </a:lstStyle>
          <a:p>
            <a:pPr marL="457200" indent="-342900">
              <a:spcBef>
                <a:spcPts val="600"/>
              </a:spcBef>
              <a:buClr>
                <a:schemeClr val="dk1"/>
              </a:buClr>
              <a:buFont typeface="Arial"/>
              <a:buNone/>
            </a:pPr>
            <a:r>
              <a:rPr lang="en-US" sz="1800" b="1" dirty="0" smtClean="0"/>
              <a:t>Input Image</a:t>
            </a:r>
            <a:endParaRPr lang="en" sz="1800" b="1" dirty="0"/>
          </a:p>
        </p:txBody>
      </p:sp>
      <p:sp>
        <p:nvSpPr>
          <p:cNvPr id="6" name="Shape 88"/>
          <p:cNvSpPr txBox="1">
            <a:spLocks/>
          </p:cNvSpPr>
          <p:nvPr/>
        </p:nvSpPr>
        <p:spPr>
          <a:xfrm>
            <a:off x="5358191" y="1479758"/>
            <a:ext cx="3144762" cy="48989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SzPct val="100000"/>
              <a:buNone/>
              <a:defRPr sz="3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ct val="100000"/>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ct val="100000"/>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9pPr>
          </a:lstStyle>
          <a:p>
            <a:pPr marL="457200" indent="-342900">
              <a:spcBef>
                <a:spcPts val="600"/>
              </a:spcBef>
              <a:buClr>
                <a:schemeClr val="dk1"/>
              </a:buClr>
              <a:buFont typeface="Arial"/>
              <a:buNone/>
            </a:pPr>
            <a:r>
              <a:rPr lang="en-US" sz="1800" b="1" dirty="0" smtClean="0"/>
              <a:t>Output Photo mosaic</a:t>
            </a:r>
            <a:endParaRPr lang="en" sz="1800" b="1" dirty="0"/>
          </a:p>
        </p:txBody>
      </p:sp>
      <p:pic>
        <p:nvPicPr>
          <p:cNvPr id="2" name="Picture 1" descr="1_input.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1890411"/>
            <a:ext cx="4783753" cy="3053664"/>
          </a:xfrm>
          <a:prstGeom prst="rect">
            <a:avLst/>
          </a:prstGeom>
        </p:spPr>
      </p:pic>
      <p:pic>
        <p:nvPicPr>
          <p:cNvPr id="3" name="Picture 2" descr="1_output.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783752" y="1890411"/>
            <a:ext cx="4360248" cy="305366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457200" y="0"/>
            <a:ext cx="8229600" cy="573900"/>
          </a:xfrm>
          <a:prstGeom prst="rect">
            <a:avLst/>
          </a:prstGeom>
        </p:spPr>
        <p:txBody>
          <a:bodyPr lIns="91425" tIns="91425" rIns="91425" bIns="91425" anchor="b" anchorCtr="0">
            <a:noAutofit/>
          </a:bodyPr>
          <a:lstStyle/>
          <a:p>
            <a:pPr lvl="0">
              <a:spcBef>
                <a:spcPts val="0"/>
              </a:spcBef>
              <a:buNone/>
            </a:pPr>
            <a:r>
              <a:rPr lang="en" sz="2400" dirty="0"/>
              <a:t>Demonstration: Show complete Input/Output results </a:t>
            </a:r>
          </a:p>
        </p:txBody>
      </p:sp>
      <p:sp>
        <p:nvSpPr>
          <p:cNvPr id="89" name="Shape 89"/>
          <p:cNvSpPr txBox="1"/>
          <p:nvPr/>
        </p:nvSpPr>
        <p:spPr>
          <a:xfrm>
            <a:off x="0" y="4944075"/>
            <a:ext cx="2567399" cy="199500"/>
          </a:xfrm>
          <a:prstGeom prst="rect">
            <a:avLst/>
          </a:prstGeom>
          <a:noFill/>
          <a:ln>
            <a:noFill/>
          </a:ln>
        </p:spPr>
        <p:txBody>
          <a:bodyPr lIns="91425" tIns="91425" rIns="91425" bIns="91425" anchor="ctr" anchorCtr="0">
            <a:noAutofit/>
          </a:bodyPr>
          <a:lstStyle/>
          <a:p>
            <a:pPr lvl="0" rtl="0">
              <a:spcBef>
                <a:spcPts val="0"/>
              </a:spcBef>
              <a:buNone/>
            </a:pPr>
            <a:r>
              <a:rPr lang="en" sz="1000">
                <a:solidFill>
                  <a:srgbClr val="999999"/>
                </a:solidFill>
              </a:rPr>
              <a:t>Computational Photography @ GT</a:t>
            </a:r>
          </a:p>
        </p:txBody>
      </p:sp>
      <p:sp>
        <p:nvSpPr>
          <p:cNvPr id="5" name="Shape 88"/>
          <p:cNvSpPr txBox="1">
            <a:spLocks/>
          </p:cNvSpPr>
          <p:nvPr/>
        </p:nvSpPr>
        <p:spPr>
          <a:xfrm>
            <a:off x="725714" y="573900"/>
            <a:ext cx="1717524" cy="48989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SzPct val="100000"/>
              <a:buNone/>
              <a:defRPr sz="3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ct val="100000"/>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ct val="100000"/>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9pPr>
          </a:lstStyle>
          <a:p>
            <a:pPr marL="457200" indent="-342900">
              <a:spcBef>
                <a:spcPts val="600"/>
              </a:spcBef>
              <a:buClr>
                <a:schemeClr val="dk1"/>
              </a:buClr>
              <a:buFont typeface="Arial"/>
              <a:buNone/>
            </a:pPr>
            <a:r>
              <a:rPr lang="en-US" sz="1800" b="1" dirty="0" smtClean="0"/>
              <a:t>Input Image</a:t>
            </a:r>
            <a:endParaRPr lang="en" sz="1800" b="1" dirty="0"/>
          </a:p>
        </p:txBody>
      </p:sp>
      <p:sp>
        <p:nvSpPr>
          <p:cNvPr id="6" name="Shape 88"/>
          <p:cNvSpPr txBox="1">
            <a:spLocks/>
          </p:cNvSpPr>
          <p:nvPr/>
        </p:nvSpPr>
        <p:spPr>
          <a:xfrm>
            <a:off x="5358191" y="573900"/>
            <a:ext cx="3144762" cy="489896"/>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SzPct val="100000"/>
              <a:buNone/>
              <a:defRPr sz="30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ct val="100000"/>
              <a:buNone/>
              <a:defRPr sz="2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ct val="100000"/>
              <a:buNone/>
              <a:defRPr sz="2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ct val="100000"/>
              <a:buNone/>
              <a:defRPr sz="1800" b="0" i="0" u="none" strike="noStrike" cap="none">
                <a:solidFill>
                  <a:srgbClr val="000000"/>
                </a:solidFill>
                <a:latin typeface="Arial"/>
                <a:ea typeface="Arial"/>
                <a:cs typeface="Arial"/>
                <a:sym typeface="Arial"/>
              </a:defRPr>
            </a:lvl9pPr>
          </a:lstStyle>
          <a:p>
            <a:pPr marL="457200" indent="-342900">
              <a:spcBef>
                <a:spcPts val="600"/>
              </a:spcBef>
              <a:buClr>
                <a:schemeClr val="dk1"/>
              </a:buClr>
              <a:buFont typeface="Arial"/>
              <a:buNone/>
            </a:pPr>
            <a:r>
              <a:rPr lang="en-US" sz="1800" b="1" dirty="0" smtClean="0"/>
              <a:t>Output Photo mosaic</a:t>
            </a:r>
            <a:endParaRPr lang="en" sz="1800" b="1"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959077"/>
            <a:ext cx="3338286" cy="2225308"/>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51901" y="959077"/>
            <a:ext cx="3351052" cy="2225308"/>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3302000"/>
            <a:ext cx="3338286" cy="1841574"/>
          </a:xfrm>
          <a:prstGeom prst="rect">
            <a:avLst/>
          </a:prstGeom>
        </p:spPr>
      </p:pic>
      <p:pic>
        <p:nvPicPr>
          <p:cNvPr id="10" name="Picture 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51901" y="3301999"/>
            <a:ext cx="3351052" cy="1841575"/>
          </a:xfrm>
          <a:prstGeom prst="rect">
            <a:avLst/>
          </a:prstGeom>
        </p:spPr>
      </p:pic>
    </p:spTree>
    <p:extLst>
      <p:ext uri="{BB962C8B-B14F-4D97-AF65-F5344CB8AC3E}">
        <p14:creationId xmlns:p14="http://schemas.microsoft.com/office/powerpoint/2010/main" val="3000222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457200" y="0"/>
            <a:ext cx="8229600" cy="653143"/>
          </a:xfrm>
          <a:prstGeom prst="rect">
            <a:avLst/>
          </a:prstGeom>
        </p:spPr>
        <p:txBody>
          <a:bodyPr lIns="91425" tIns="91425" rIns="91425" bIns="91425" anchor="b" anchorCtr="0">
            <a:noAutofit/>
          </a:bodyPr>
          <a:lstStyle/>
          <a:p>
            <a:pPr lvl="0">
              <a:spcBef>
                <a:spcPts val="0"/>
              </a:spcBef>
              <a:buNone/>
            </a:pPr>
            <a:r>
              <a:rPr lang="en" dirty="0"/>
              <a:t>Computation: Project Development</a:t>
            </a:r>
          </a:p>
        </p:txBody>
      </p:sp>
      <p:sp>
        <p:nvSpPr>
          <p:cNvPr id="95" name="Shape 95"/>
          <p:cNvSpPr txBox="1">
            <a:spLocks noGrp="1"/>
          </p:cNvSpPr>
          <p:nvPr>
            <p:ph type="body" idx="1"/>
          </p:nvPr>
        </p:nvSpPr>
        <p:spPr>
          <a:xfrm>
            <a:off x="0" y="447522"/>
            <a:ext cx="9144000" cy="4695977"/>
          </a:xfrm>
          <a:prstGeom prst="rect">
            <a:avLst/>
          </a:prstGeom>
        </p:spPr>
        <p:txBody>
          <a:bodyPr lIns="91425" tIns="91425" rIns="91425" bIns="91425" anchor="t" anchorCtr="0">
            <a:noAutofit/>
          </a:bodyPr>
          <a:lstStyle/>
          <a:p>
            <a:pPr lvl="0">
              <a:spcBef>
                <a:spcPts val="0"/>
              </a:spcBef>
              <a:buNone/>
            </a:pPr>
            <a:r>
              <a:rPr lang="en-US" sz="2000" dirty="0" smtClean="0"/>
              <a:t>The following command line expression is used to execute the software:</a:t>
            </a:r>
          </a:p>
          <a:p>
            <a:pPr lvl="0">
              <a:spcBef>
                <a:spcPts val="0"/>
              </a:spcBef>
              <a:buNone/>
            </a:pPr>
            <a:r>
              <a:rPr lang="en-US" sz="2000" b="1" dirty="0"/>
              <a:t>p</a:t>
            </a:r>
            <a:r>
              <a:rPr lang="en-US" sz="2000" b="1" dirty="0" smtClean="0"/>
              <a:t>ython </a:t>
            </a:r>
            <a:r>
              <a:rPr lang="en-US" sz="2000" b="1" dirty="0" err="1" smtClean="0"/>
              <a:t>mosaic.py</a:t>
            </a:r>
            <a:r>
              <a:rPr lang="en-US" sz="2000" b="1" dirty="0" smtClean="0"/>
              <a:t> </a:t>
            </a:r>
            <a:r>
              <a:rPr lang="en-US" sz="2000" b="1" dirty="0" err="1" smtClean="0"/>
              <a:t>Input.jpg</a:t>
            </a:r>
            <a:r>
              <a:rPr lang="en-US" sz="2000" b="1" dirty="0" smtClean="0"/>
              <a:t> &lt;</a:t>
            </a:r>
            <a:r>
              <a:rPr lang="en-US" sz="2000" b="1" dirty="0" err="1" smtClean="0"/>
              <a:t>tile_size</a:t>
            </a:r>
            <a:r>
              <a:rPr lang="en-US" sz="2000" b="1" dirty="0" smtClean="0"/>
              <a:t>&gt; </a:t>
            </a:r>
            <a:r>
              <a:rPr lang="en-US" sz="2000" b="1" dirty="0" err="1" smtClean="0"/>
              <a:t>Output.jpg</a:t>
            </a:r>
            <a:r>
              <a:rPr lang="en-US" sz="2000" b="1" dirty="0" smtClean="0"/>
              <a:t> ./Library</a:t>
            </a:r>
          </a:p>
          <a:p>
            <a:pPr lvl="0">
              <a:spcBef>
                <a:spcPts val="0"/>
              </a:spcBef>
              <a:buNone/>
            </a:pPr>
            <a:r>
              <a:rPr lang="en-US" sz="2000" dirty="0" smtClean="0"/>
              <a:t> </a:t>
            </a:r>
          </a:p>
          <a:p>
            <a:pPr lvl="0">
              <a:spcBef>
                <a:spcPts val="0"/>
              </a:spcBef>
              <a:buNone/>
            </a:pPr>
            <a:r>
              <a:rPr lang="en-US" sz="2000" dirty="0" smtClean="0"/>
              <a:t>The above command calls the main function in </a:t>
            </a:r>
            <a:r>
              <a:rPr lang="en-US" sz="2000" dirty="0" err="1" smtClean="0"/>
              <a:t>mosaic.py</a:t>
            </a:r>
            <a:r>
              <a:rPr lang="en-US" sz="2000" dirty="0" smtClean="0"/>
              <a:t> with a few parameters as described below:</a:t>
            </a:r>
          </a:p>
          <a:p>
            <a:pPr marL="457200" lvl="0" indent="-457200">
              <a:spcBef>
                <a:spcPts val="0"/>
              </a:spcBef>
              <a:buAutoNum type="arabicParenR"/>
            </a:pPr>
            <a:r>
              <a:rPr lang="en-US" sz="2000" dirty="0" err="1" smtClean="0"/>
              <a:t>Input.jpg</a:t>
            </a:r>
            <a:r>
              <a:rPr lang="en-US" sz="2000" dirty="0" smtClean="0"/>
              <a:t> </a:t>
            </a:r>
            <a:r>
              <a:rPr lang="en-US" sz="2000" dirty="0" smtClean="0">
                <a:sym typeface="Wingdings"/>
              </a:rPr>
              <a:t> The input image for which we want to create a photomosaic.</a:t>
            </a:r>
          </a:p>
          <a:p>
            <a:pPr marL="457200" lvl="0" indent="-457200">
              <a:spcBef>
                <a:spcPts val="0"/>
              </a:spcBef>
              <a:buAutoNum type="arabicParenR"/>
            </a:pPr>
            <a:r>
              <a:rPr lang="en-US" sz="2000" dirty="0" err="1" smtClean="0">
                <a:sym typeface="Wingdings"/>
              </a:rPr>
              <a:t>t</a:t>
            </a:r>
            <a:r>
              <a:rPr lang="en-US" sz="2000" dirty="0" err="1" smtClean="0">
                <a:sym typeface="Wingdings"/>
              </a:rPr>
              <a:t>ile_size</a:t>
            </a:r>
            <a:r>
              <a:rPr lang="en-US" sz="2000" dirty="0" smtClean="0">
                <a:sym typeface="Wingdings"/>
              </a:rPr>
              <a:t>  An integer which specifies the dimensions of  a square tile that </a:t>
            </a:r>
            <a:r>
              <a:rPr lang="en-US" sz="2000" dirty="0" smtClean="0">
                <a:sym typeface="Wingdings"/>
              </a:rPr>
              <a:t>will be used to replace tiles in </a:t>
            </a:r>
            <a:r>
              <a:rPr lang="en-US" sz="2000" dirty="0" err="1" smtClean="0">
                <a:sym typeface="Wingdings"/>
              </a:rPr>
              <a:t>Input.jpg</a:t>
            </a:r>
            <a:r>
              <a:rPr lang="en-US" sz="2000" dirty="0" smtClean="0">
                <a:sym typeface="Wingdings"/>
              </a:rPr>
              <a:t> with sample images.</a:t>
            </a:r>
          </a:p>
          <a:p>
            <a:pPr marL="457200" lvl="0" indent="-457200">
              <a:spcBef>
                <a:spcPts val="0"/>
              </a:spcBef>
              <a:buAutoNum type="arabicParenR"/>
            </a:pPr>
            <a:r>
              <a:rPr lang="en-US" sz="2000" dirty="0" err="1" smtClean="0">
                <a:sym typeface="Wingdings"/>
              </a:rPr>
              <a:t>Output.jpg</a:t>
            </a:r>
            <a:r>
              <a:rPr lang="en-US" sz="2000" dirty="0">
                <a:sym typeface="Wingdings"/>
              </a:rPr>
              <a:t> </a:t>
            </a:r>
            <a:r>
              <a:rPr lang="en-US" sz="2000" dirty="0" smtClean="0">
                <a:sym typeface="Wingdings"/>
              </a:rPr>
              <a:t> The name of the final photomosaic after the computation is finished.</a:t>
            </a:r>
          </a:p>
          <a:p>
            <a:pPr marL="457200" lvl="0" indent="-457200">
              <a:spcBef>
                <a:spcPts val="0"/>
              </a:spcBef>
              <a:buAutoNum type="arabicParenR"/>
            </a:pPr>
            <a:r>
              <a:rPr lang="en-US" sz="2000" dirty="0" smtClean="0">
                <a:sym typeface="Wingdings"/>
              </a:rPr>
              <a:t>Library  The name of th</a:t>
            </a:r>
            <a:r>
              <a:rPr lang="en-US" sz="2000" dirty="0" smtClean="0">
                <a:sym typeface="Wingdings"/>
              </a:rPr>
              <a:t>e folder which contains all the sample images which will be used as tiles in the photomosaic.</a:t>
            </a:r>
          </a:p>
          <a:p>
            <a:pPr lvl="0">
              <a:spcBef>
                <a:spcPts val="0"/>
              </a:spcBef>
            </a:pPr>
            <a:r>
              <a:rPr lang="en-US" sz="2000" dirty="0" smtClean="0">
                <a:sym typeface="Wingdings"/>
              </a:rPr>
              <a:t>For example, To create a photomosaic with each tile dimension of 35 x 35 pixels, the following command will work:</a:t>
            </a:r>
          </a:p>
          <a:p>
            <a:r>
              <a:rPr lang="en-US" sz="2000" b="1" dirty="0"/>
              <a:t>python </a:t>
            </a:r>
            <a:r>
              <a:rPr lang="en-US" sz="2000" b="1" dirty="0" err="1"/>
              <a:t>mosaic.py</a:t>
            </a:r>
            <a:r>
              <a:rPr lang="en-US" sz="2000" b="1" dirty="0"/>
              <a:t> </a:t>
            </a:r>
            <a:r>
              <a:rPr lang="en-US" sz="2000" b="1" dirty="0" err="1"/>
              <a:t>Input.jpg</a:t>
            </a:r>
            <a:r>
              <a:rPr lang="en-US" sz="2000" b="1" dirty="0"/>
              <a:t> </a:t>
            </a:r>
            <a:r>
              <a:rPr lang="en-US" sz="2000" b="1" dirty="0" smtClean="0"/>
              <a:t>35 </a:t>
            </a:r>
            <a:r>
              <a:rPr lang="en-US" sz="2000" b="1" dirty="0" err="1" smtClean="0"/>
              <a:t>Output.jpg</a:t>
            </a:r>
            <a:r>
              <a:rPr lang="en-US" sz="2000" b="1" dirty="0" smtClean="0"/>
              <a:t> </a:t>
            </a:r>
            <a:r>
              <a:rPr lang="en-US" sz="2000" b="1" dirty="0"/>
              <a:t>./</a:t>
            </a:r>
            <a:r>
              <a:rPr lang="en-US" sz="2000" b="1" dirty="0" smtClean="0"/>
              <a:t>Library</a:t>
            </a:r>
            <a:endParaRPr lang="en-US" sz="2000" dirty="0" smtClean="0">
              <a:sym typeface="Wingdings"/>
            </a:endParaRPr>
          </a:p>
          <a:p>
            <a:pPr lvl="0">
              <a:spcBef>
                <a:spcPts val="0"/>
              </a:spcBef>
            </a:pPr>
            <a:endParaRPr sz="2400" dirty="0"/>
          </a:p>
        </p:txBody>
      </p:sp>
    </p:spTree>
  </p:cSld>
  <p:clrMapOvr>
    <a:masterClrMapping/>
  </p:clrMapOvr>
</p:sld>
</file>

<file path=ppt/theme/theme1.xml><?xml version="1.0" encoding="utf-8"?>
<a:theme xmlns:a="http://schemas.openxmlformats.org/drawingml/2006/main" name="light-gradien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247</TotalTime>
  <Words>1952</Words>
  <Application>Microsoft Macintosh PowerPoint</Application>
  <PresentationFormat>On-screen Show (16:9)</PresentationFormat>
  <Paragraphs>244</Paragraphs>
  <Slides>22</Slides>
  <Notes>19</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light-gradient</vt:lpstr>
      <vt:lpstr>Comp Photography  Final Project</vt:lpstr>
      <vt:lpstr>Photomosaic </vt:lpstr>
      <vt:lpstr>The Goal of Your Project</vt:lpstr>
      <vt:lpstr>Scope Changes </vt:lpstr>
      <vt:lpstr>PowerPoint Presentation</vt:lpstr>
      <vt:lpstr>Your Pipeline</vt:lpstr>
      <vt:lpstr>Demonstration: Show complete Input/Output results </vt:lpstr>
      <vt:lpstr>Demonstration: Show complete Input/Output results </vt:lpstr>
      <vt:lpstr>Computation: Project Development</vt:lpstr>
      <vt:lpstr>Computation: Project Development</vt:lpstr>
      <vt:lpstr>Computation: Code Explanation</vt:lpstr>
      <vt:lpstr>Computation: Code Explanation</vt:lpstr>
      <vt:lpstr>Computation: Code Explanation</vt:lpstr>
      <vt:lpstr>Details: What worked?</vt:lpstr>
      <vt:lpstr>Details: What did not work? Why?</vt:lpstr>
      <vt:lpstr>Any additional details?</vt:lpstr>
      <vt:lpstr>Details: What would you do differently?</vt:lpstr>
      <vt:lpstr>Resources </vt:lpstr>
      <vt:lpstr>Your Code </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 Photography  Final Project</dc:title>
  <cp:lastModifiedBy>Namit Gupta</cp:lastModifiedBy>
  <cp:revision>34</cp:revision>
  <dcterms:modified xsi:type="dcterms:W3CDTF">2016-07-17T02:24:42Z</dcterms:modified>
</cp:coreProperties>
</file>